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888A8D-6B92-4A53-BBC8-FC481B03DE32}" type="datetimeFigureOut">
              <a:rPr lang="sr-Latn-CS" smtClean="0"/>
              <a:pPr/>
              <a:t>2.1.1980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127EE5D-8092-455B-8136-8BC455C0D7A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481138"/>
            <a:ext cx="8350250" cy="3170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14282" y="285728"/>
            <a:ext cx="8643998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65000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hr-HR" sz="2400" b="1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Einsatzgruppen</a:t>
            </a:r>
            <a:endParaRPr lang="hr-HR" sz="2400" b="1" dirty="0">
              <a:solidFill>
                <a:srgbClr val="C9C2D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6" charset="0"/>
              <a:ea typeface="Microsoft YaHei" charset="-122"/>
            </a:endParaRP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osnovane iz redova tajne policije i službe sigurnosti kao </a:t>
            </a:r>
            <a:r>
              <a:rPr lang="hr-HR" sz="2400" i="1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jedinice s posebnim zadacima političke policije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hr-HR" sz="2400" i="1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čistili 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su područja koja osvoji njemačka vojska </a:t>
            </a:r>
            <a:r>
              <a:rPr lang="hr-HR" sz="24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tj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. masovno ubijali uglavnom Židove, politički nepodobne Nijemce, Poljake i Rome 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broj njihovih žrtava procjenjuje se na oko 2 milijuna ljudi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4392612" cy="2944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285728"/>
            <a:ext cx="392909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b="1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SS (</a:t>
            </a:r>
            <a:r>
              <a:rPr lang="hr-HR" sz="2400" i="1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Schutzstaffeln</a:t>
            </a:r>
            <a:r>
              <a:rPr lang="hr-HR" sz="2400" i="1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)</a:t>
            </a:r>
          </a:p>
          <a:p>
            <a:pPr lvl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C9C2D1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osnovani 1922. godine</a:t>
            </a:r>
          </a:p>
          <a:p>
            <a:pPr lvl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C9C2D1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vrsta obavještajne službe i službe sigurnosti koja se brinula za sami politički vrh i Hitlera</a:t>
            </a:r>
          </a:p>
          <a:p>
            <a:pPr lvl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C9C2D1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odgovorni za osnivanje svih vrsta logora</a:t>
            </a:r>
          </a:p>
          <a:p>
            <a:pPr lvl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C9C2D1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zapovjednik: </a:t>
            </a:r>
            <a:r>
              <a:rPr lang="hr-HR" sz="24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Heinrich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 </a:t>
            </a:r>
            <a:r>
              <a:rPr lang="hr-HR" sz="24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Himmler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4470400" cy="3862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261938"/>
            <a:ext cx="7772400" cy="115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714348" y="1500174"/>
            <a:ext cx="7358114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dvije glavne vrste logora u Trećem 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Reichu</a:t>
            </a:r>
            <a:endParaRPr lang="hr-HR" sz="2200" dirty="0">
              <a:solidFill>
                <a:srgbClr val="C9C2D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6" charset="0"/>
              <a:ea typeface="Microsoft YaHei" charset="-122"/>
            </a:endParaRPr>
          </a:p>
          <a:p>
            <a:pPr marL="542925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prvi logor 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Dachau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osnovan je 1933. godine i postao je model za buduće logore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22 koncentracijska logora sa preko 1200 «podružnica»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glavna svrha koncentracijskih logora je bila ekonomska dobit od rada besplatne radne snage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glavna svrha logora smrti je sustavno i masovno ubijanje evropskih Židova (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Belzec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, 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Sobibor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, Treblinka, 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Chlemno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, 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Majdanek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i Auschwitz-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Birkenau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)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Oko 4  milijuna ljudi (uglavnom Židova) izgubilo je život u logorima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401638"/>
            <a:ext cx="7772400" cy="1146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285720" y="1639280"/>
            <a:ext cx="8215370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najpoznatiji logor smrti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osnovali ga SS-ovci 1940. godine na osvojenom poljskom području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nalazi se 60 km zapadno od Krakova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sastoji se od tri zasebna dijela, A1 - sabirni centar, A2 – </a:t>
            </a:r>
            <a:r>
              <a:rPr lang="hr-HR" sz="2400" dirty="0" err="1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Birkenau</a:t>
            </a: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i A3 – </a:t>
            </a:r>
            <a:r>
              <a:rPr lang="hr-HR" sz="2400" dirty="0" err="1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Monowitz</a:t>
            </a: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. Osim toga, kompleks je obuhvaćao 39 sporednih logora, krematorije i laboratorije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oslobodila ga ruska Crvena armija 27. siječnja 1945. godine 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procjenjuje se da je u Auschwitzu ubijeno i spaljeno oko 1, 6 milijuna ljudi uglavnom Židova</a:t>
            </a:r>
            <a:endParaRPr lang="hr-HR" sz="2400" dirty="0">
              <a:solidFill>
                <a:srgbClr val="C9C2D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6" charset="0"/>
              <a:ea typeface="Microsoft YaHei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13200" cy="299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500034" y="3706447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Ulaz u koncentracijski logor Auschwitz (natpis iznad ulaza: “Rad oslobađa”)</a:t>
            </a:r>
            <a:endParaRPr lang="hr-HR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2738"/>
            <a:ext cx="4222750" cy="303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762500" cy="3781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571744"/>
            <a:ext cx="4859337" cy="3448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5256212" cy="377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141663"/>
            <a:ext cx="3619500" cy="2733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1243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357158" y="2000240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Službeni slikar Crvene armije svjedočio je oslobađanju logora </a:t>
            </a:r>
            <a:r>
              <a:rPr lang="hr-HR" sz="2800" dirty="0" err="1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Majdanek</a:t>
            </a:r>
            <a:r>
              <a:rPr lang="hr-HR" sz="2800" dirty="0" smtClean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(1944.) i Auschwitza (27. siječnja 1945.) i pri tome je izradio seriju crteža.</a:t>
            </a:r>
            <a:endParaRPr lang="hr-H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3300413" cy="4598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076700" cy="5761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825" y="115888"/>
            <a:ext cx="3910013" cy="5761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1938"/>
            <a:ext cx="7772400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500034" y="1500174"/>
            <a:ext cx="8358246" cy="424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SzPct val="65000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hr-HR" sz="26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“Holokaust se odnosi na poseban genocid koji se dogodio u 20. stoljeću: pod okriljem države, nacističke Njemačke, i kolaboracionista između 1933. i 1945. godine dogodio se sustavan progon i uništavanje europskih Židova. </a:t>
            </a:r>
          </a:p>
          <a:p>
            <a:pPr marL="547688" lvl="0" indent="-406400" defTabSz="4492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SzPct val="65000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    Židovi su bili glavne žrtve – 6 milijuna je bilo ubijeno; Romi, invalidi i Poljaci bili su također meta zbog rasnih, etničkih ili nacionalnih razloga. Milijuni drugih, uključujući homoseksualce, Jehovine svjedoke, sovjetske ratne zarobljenike, političke disidente također su prošli patnje strašnog pritiska i smrti pod nacističkom tiranijom.”</a:t>
            </a:r>
          </a:p>
          <a:p>
            <a:pPr marL="547688" lvl="0" indent="-406400" defTabSz="449263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SzPct val="65000"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/>
            </a:r>
            <a:b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</a:b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Državni memorijalni muzej holokausta, Washington, </a:t>
            </a:r>
            <a:r>
              <a:rPr lang="hr-HR" sz="22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D.C</a:t>
            </a:r>
            <a:r>
              <a:rPr lang="hr-HR" sz="22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., SAD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102100" cy="5688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0350"/>
            <a:ext cx="3810000" cy="570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214414" y="1643050"/>
            <a:ext cx="7000924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39725" algn="ctr" defTabSz="449263" fontAlgn="base">
              <a:spcBef>
                <a:spcPts val="700"/>
              </a:spcBef>
              <a:spcAft>
                <a:spcPct val="0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kern="0" dirty="0" smtClean="0">
                <a:solidFill>
                  <a:srgbClr val="808080">
                    <a:lumMod val="40000"/>
                    <a:lumOff val="60000"/>
                  </a:srgbClr>
                </a:solidFill>
                <a:latin typeface="Book Antiqua"/>
                <a:ea typeface="Microsoft YaHei"/>
              </a:rPr>
              <a:t>Učenici: Erika Malezija, Jakov Zovko </a:t>
            </a:r>
            <a:r>
              <a:rPr lang="hr-HR" sz="2800" kern="0" dirty="0" smtClean="0">
                <a:solidFill>
                  <a:srgbClr val="808080">
                    <a:lumMod val="40000"/>
                    <a:lumOff val="60000"/>
                  </a:srgbClr>
                </a:solidFill>
                <a:latin typeface="Book Antiqua"/>
                <a:ea typeface="Microsoft YaHei"/>
              </a:rPr>
              <a:t>7. a</a:t>
            </a:r>
            <a:endParaRPr lang="hr-HR" sz="2800" kern="0" dirty="0" smtClean="0">
              <a:solidFill>
                <a:srgbClr val="808080">
                  <a:lumMod val="40000"/>
                  <a:lumOff val="60000"/>
                </a:srgbClr>
              </a:solidFill>
              <a:latin typeface="Book Antiqua"/>
              <a:ea typeface="Microsoft YaHei"/>
            </a:endParaRPr>
          </a:p>
          <a:p>
            <a:pPr marL="342900" lvl="0" indent="-339725" algn="ctr" defTabSz="449263" fontAlgn="base">
              <a:spcBef>
                <a:spcPts val="700"/>
              </a:spcBef>
              <a:spcAft>
                <a:spcPct val="0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800" kern="0" dirty="0" smtClean="0">
                <a:solidFill>
                  <a:srgbClr val="808080">
                    <a:lumMod val="40000"/>
                    <a:lumOff val="60000"/>
                  </a:srgbClr>
                </a:solidFill>
                <a:latin typeface="Book Antiqua"/>
                <a:ea typeface="Microsoft YaHei"/>
              </a:rPr>
              <a:t>Mentor: </a:t>
            </a:r>
            <a:r>
              <a:rPr lang="hr-HR" sz="2800" kern="0" dirty="0" err="1" smtClean="0">
                <a:solidFill>
                  <a:srgbClr val="808080">
                    <a:lumMod val="40000"/>
                    <a:lumOff val="60000"/>
                  </a:srgbClr>
                </a:solidFill>
                <a:latin typeface="Book Antiqua"/>
                <a:ea typeface="Microsoft YaHei"/>
              </a:rPr>
              <a:t>Keti</a:t>
            </a:r>
            <a:r>
              <a:rPr lang="hr-HR" sz="2800" kern="0" dirty="0" smtClean="0">
                <a:solidFill>
                  <a:srgbClr val="808080">
                    <a:lumMod val="40000"/>
                    <a:lumOff val="60000"/>
                  </a:srgbClr>
                </a:solidFill>
                <a:latin typeface="Book Antiqua"/>
                <a:ea typeface="Microsoft YaHei"/>
              </a:rPr>
              <a:t> Petrović , </a:t>
            </a:r>
            <a:r>
              <a:rPr lang="hr-HR" sz="2800" kern="0" dirty="0" err="1" smtClean="0">
                <a:solidFill>
                  <a:srgbClr val="808080">
                    <a:lumMod val="40000"/>
                    <a:lumOff val="60000"/>
                  </a:srgbClr>
                </a:solidFill>
                <a:latin typeface="Book Antiqua"/>
                <a:ea typeface="Microsoft YaHei"/>
              </a:rPr>
              <a:t>nast</a:t>
            </a:r>
            <a:r>
              <a:rPr lang="hr-HR" sz="2800" kern="0" dirty="0" smtClean="0">
                <a:solidFill>
                  <a:srgbClr val="808080">
                    <a:lumMod val="40000"/>
                    <a:lumOff val="60000"/>
                  </a:srgbClr>
                </a:solidFill>
                <a:latin typeface="Book Antiqua"/>
                <a:ea typeface="Microsoft YaHei"/>
              </a:rPr>
              <a:t>. povijesti</a:t>
            </a:r>
            <a:endParaRPr lang="hr-HR" sz="2800" kern="0" dirty="0">
              <a:solidFill>
                <a:srgbClr val="808080">
                  <a:lumMod val="40000"/>
                  <a:lumOff val="60000"/>
                </a:srgbClr>
              </a:solidFill>
              <a:latin typeface="Book Antiqua"/>
              <a:ea typeface="Microsoft YaHei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85720" y="35716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Lucida Sans"/>
                <a:ea typeface="Microsoft YaHei"/>
                <a:cs typeface="+mj-cs"/>
              </a:rPr>
              <a:t>DODATNA NASTAVA IZ POVIJESTI </a:t>
            </a:r>
            <a:endParaRPr lang="hr-HR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4464050" cy="3348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72400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630612" cy="3960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5143504" y="5929331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100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Križari ubijaju Židove u vrijeme Prvog križarskog rata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14282" y="1857364"/>
            <a:ext cx="4643470" cy="3512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406400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6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prethodio holokaustu 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6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izraz za neprijateljski odnos, pa i mržnju, prema Židovima 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6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vuče korijene još iz srednjeg vijeka - tada se temeljio na ideji o židovskoj krivnji za smrt Isusa Krista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3887787" cy="2660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500034" y="271462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Davidova zvijezda – simbol koji su Židovi morali istaknuti na odjeći</a:t>
            </a:r>
            <a:endParaRPr lang="hr-HR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73463"/>
            <a:ext cx="3686175" cy="244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Pravokutnik 5"/>
          <p:cNvSpPr/>
          <p:nvPr/>
        </p:nvSpPr>
        <p:spPr>
          <a:xfrm>
            <a:off x="4572000" y="928670"/>
            <a:ext cx="414340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9C2D1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novi vijek </a:t>
            </a:r>
            <a:r>
              <a:rPr lang="hr-HR" sz="2400" i="1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izumio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 rasni antisemitizam (Slaveni su niža rasa sposobna samo za služenje arijskoj rasi, a Židovi i Romi su toliko nevrijedni da ih treba istrijebiti) – posljedice su: pokušaji da se Židovima toliko zagorča život kako bi se odselili, </a:t>
            </a:r>
            <a:r>
              <a:rPr lang="hr-HR" sz="24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zaplašivanje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</a:rPr>
              <a:t>, oduzimanje imovine, ubijanje, donošenje zakona po kojem Židovi nemaju građanska prava i na kraju - holokaust</a:t>
            </a:r>
            <a:r>
              <a:rPr lang="hr-HR" sz="2400" dirty="0">
                <a:solidFill>
                  <a:srgbClr val="FFFFFF"/>
                </a:solidFill>
                <a:latin typeface="Times New Roman" pitchFamily="16" charset="0"/>
                <a:ea typeface="Microsoft YaHei" charset="-122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72400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714348" y="1571612"/>
            <a:ext cx="7858180" cy="346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406400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dio grada u kojem žive Židovi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prvotno nije imao negativan predznak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kasnije postaje pojam za izolirani život u teškim uvjetima (posebno za vrijeme drugog svjetskog rata)</a:t>
            </a:r>
          </a:p>
          <a:p>
            <a:pPr marL="542925" lvl="0" indent="-406400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U varšavskom getu je 1943. godine izbila pobuna nakon koje je geto sravnjeno sa zemljom, a preživjeli zatvorenici su odvedeni u logore smrti.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646633" y="357166"/>
            <a:ext cx="3850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Prizori iz židovskog geta u Varšavi</a:t>
            </a:r>
            <a:endParaRPr lang="hr-HR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895725" cy="2605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2"/>
            <a:ext cx="3810000" cy="2667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3810000" cy="2667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3673475" cy="2627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476250"/>
            <a:ext cx="7772400" cy="1144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Pravokutnik 2"/>
          <p:cNvSpPr/>
          <p:nvPr/>
        </p:nvSpPr>
        <p:spPr>
          <a:xfrm>
            <a:off x="928662" y="1752387"/>
            <a:ext cx="7143800" cy="462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406400" defTabSz="449263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naziv za zbivanja koja su se dogodila u Njemačkoj u noći sa 9. na 10. XI 1938. godine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Nacionalsocijalisti su organizirano napadali Židove i uništavali njihovu imovinu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rezultat: ubijen je 91 Židov, uništene su gotovo sve sinagoge, židovska groblja i više od 7 tisuća židovskih trgovina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8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početak direktnih akcija u svrhu uništenja židovskog naroda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58938"/>
            <a:ext cx="4392613" cy="3455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3375"/>
            <a:ext cx="3433762" cy="2757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357563"/>
            <a:ext cx="3527425" cy="2405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334963"/>
            <a:ext cx="7772400" cy="1169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428596" y="1643050"/>
            <a:ext cx="8358246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40640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formulacija koju su koristili nacisti, a zapravo je značila odluku o potpunom uništenju 11 milijuna europskih Židova (</a:t>
            </a:r>
            <a:r>
              <a:rPr lang="hr-HR" sz="24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smatrni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nižom rasom koja predstavlja veliku biološku prijetnju višoj, arijskoj rasi)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odluka o njegovom provođenju donesena na konferenciji u </a:t>
            </a:r>
            <a:r>
              <a:rPr lang="hr-HR" sz="24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Wannseeu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1942. godine – uslijedile uhićenja i deportacije Židova </a:t>
            </a:r>
          </a:p>
          <a:p>
            <a:pPr marL="542925" lvl="0" indent="-40640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6" charset="2"/>
              <a:buChar char=""/>
              <a:tabLst>
                <a:tab pos="542925" algn="l"/>
                <a:tab pos="990600" algn="l"/>
                <a:tab pos="1439863" algn="l"/>
                <a:tab pos="1889125" algn="l"/>
                <a:tab pos="2338388" algn="l"/>
                <a:tab pos="2787650" algn="l"/>
                <a:tab pos="3236913" algn="l"/>
                <a:tab pos="3686175" algn="l"/>
                <a:tab pos="4135438" algn="l"/>
                <a:tab pos="4584700" algn="l"/>
                <a:tab pos="5033963" algn="l"/>
                <a:tab pos="5483225" algn="l"/>
                <a:tab pos="5932488" algn="l"/>
                <a:tab pos="6381750" algn="l"/>
                <a:tab pos="6831013" algn="l"/>
                <a:tab pos="7280275" algn="l"/>
                <a:tab pos="7729538" algn="l"/>
                <a:tab pos="8178800" algn="l"/>
                <a:tab pos="8628063" algn="l"/>
                <a:tab pos="9077325" algn="l"/>
                <a:tab pos="9526588" algn="l"/>
              </a:tabLst>
            </a:pP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3 osnovne metode: </a:t>
            </a:r>
            <a:r>
              <a:rPr lang="hr-HR" sz="2400" i="1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prirodno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smanjenje pomoću teškog prisilnog rada i loših uvjeta života, likvidacija u koncentracijskim logorima te </a:t>
            </a:r>
            <a:r>
              <a:rPr lang="hr-HR" sz="2400" i="1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čišćenja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teritorija koja su provodila </a:t>
            </a:r>
            <a:r>
              <a:rPr lang="hr-HR" sz="2400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tzv</a:t>
            </a:r>
            <a:r>
              <a:rPr lang="hr-HR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. </a:t>
            </a:r>
            <a:r>
              <a:rPr lang="hr-HR" sz="2400" i="1" dirty="0" err="1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Einsatzgruppen</a:t>
            </a:r>
            <a:r>
              <a:rPr lang="en-US" sz="2400" dirty="0">
                <a:solidFill>
                  <a:srgbClr val="C9C2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6" charset="0"/>
                <a:ea typeface="Microsoft YaHei" charset="-122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</TotalTime>
  <Words>718</Words>
  <Application>Microsoft Office PowerPoint</Application>
  <PresentationFormat>Prikaz na zaslonu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Oduševljenje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Kety</dc:creator>
  <cp:lastModifiedBy>Kety</cp:lastModifiedBy>
  <cp:revision>9</cp:revision>
  <dcterms:created xsi:type="dcterms:W3CDTF">1980-01-01T00:28:00Z</dcterms:created>
  <dcterms:modified xsi:type="dcterms:W3CDTF">1980-01-02T03:01:46Z</dcterms:modified>
</cp:coreProperties>
</file>