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comments/comment2.xml" ContentType="application/vnd.openxmlformats-officedocument.presentationml.comment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7559675" cy="10691812"/>
</p:presentation>
</file>

<file path=ppt/commentAuthors.xml><?xml version="1.0" encoding="utf-8"?>
<p:cmAuthorLst xmlns:p="http://schemas.openxmlformats.org/presentationml/2006/main">
  <p:cmAuthor id="0" name="Petar Matić" initials="PM" lastIdx="1" clrIdx="0"/>
</p:cmAuthorLst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commentAuthors" Target="commentAuthor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Stupac1</c:v>
                </c:pt>
              </c:strCache>
            </c:strRef>
          </c:tx>
          <c:spPr>
            <a:solidFill>
              <a:srgbClr val="b71e42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b71e42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de478e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solidFill>
                <a:srgbClr val="bc72f0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3"/>
            <c:spPr>
              <a:solidFill>
                <a:srgbClr val="795faf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Gill Sans MT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4"/>
                <c:pt idx="0">
                  <c:v>Da-30.29% učenika</c:v>
                </c:pt>
                <c:pt idx="1">
                  <c:v>Uglavnom da-29.33% učenika</c:v>
                </c:pt>
                <c:pt idx="2">
                  <c:v>Uglavnom ne-20.19% učenika</c:v>
                </c:pt>
                <c:pt idx="3">
                  <c:v>Ne-20.19% učenika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0.3029</c:v>
                </c:pt>
                <c:pt idx="1">
                  <c:v>0.2933</c:v>
                </c:pt>
                <c:pt idx="2">
                  <c:v>0.2019</c:v>
                </c:pt>
                <c:pt idx="3">
                  <c:v>0.2019</c:v>
                </c:pt>
              </c:numCache>
            </c:numRef>
          </c:val>
        </c:ser>
        <c:firstSliceAng val="0"/>
      </c:pieChart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Gill Sans MT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Odgovori</c:v>
                </c:pt>
              </c:strCache>
            </c:strRef>
          </c:tx>
          <c:spPr>
            <a:solidFill>
              <a:srgbClr val="b71e42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b71e42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de478e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solidFill>
                <a:srgbClr val="bc72f0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3"/>
            <c:spPr>
              <a:solidFill>
                <a:srgbClr val="795faf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Gill Sans MT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"/>
                <c:pt idx="0">
                  <c:v>Da-25.73% učenika</c:v>
                </c:pt>
                <c:pt idx="1">
                  <c:v>Ne-74.27% učenika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0.2573</c:v>
                </c:pt>
                <c:pt idx="1">
                  <c:v>0.7427</c:v>
                </c:pt>
              </c:numCache>
            </c:numRef>
          </c:val>
        </c:ser>
        <c:firstSliceAng val="0"/>
      </c:pieChart>
      <c:spPr>
        <a:noFill/>
        <a:ln w="0">
          <a:noFill/>
        </a:ln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Gill Sans MT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spPr>
        <a:noFill/>
        <a:ln w="0">
          <a:noFill/>
        </a:ln>
      </c:spPr>
    </c:plotArea>
    <c:plotVisOnly val="1"/>
    <c:dispBlanksAs val="gap"/>
  </c:chart>
  <c:spPr>
    <a:noFill/>
    <a:ln w="9360"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Prodaja</c:v>
                </c:pt>
              </c:strCache>
            </c:strRef>
          </c:tx>
          <c:spPr>
            <a:solidFill>
              <a:srgbClr val="b71e42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b71e42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de478e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solidFill>
                <a:srgbClr val="bc72f0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3"/>
            <c:spPr>
              <a:solidFill>
                <a:srgbClr val="795faf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4"/>
            <c:spPr>
              <a:solidFill>
                <a:srgbClr val="586ea6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Gill Sans MT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5"/>
                <c:pt idx="0">
                  <c:v>0 - 15.96% učenika</c:v>
                </c:pt>
                <c:pt idx="1">
                  <c:v>1-3 - 24.76% učenika</c:v>
                </c:pt>
                <c:pt idx="2">
                  <c:v>4-7 - 25.08% učenika</c:v>
                </c:pt>
                <c:pt idx="3">
                  <c:v>8-10 - 26.39% učenika</c:v>
                </c:pt>
                <c:pt idx="4">
                  <c:v>Više od 10 - 7.81% učenika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49</c:v>
                </c:pt>
                <c:pt idx="1">
                  <c:v>76</c:v>
                </c:pt>
                <c:pt idx="2">
                  <c:v>77</c:v>
                </c:pt>
                <c:pt idx="3">
                  <c:v>81</c:v>
                </c:pt>
                <c:pt idx="4">
                  <c:v>24</c:v>
                </c:pt>
              </c:numCache>
            </c:numRef>
          </c:val>
        </c:ser>
        <c:firstSliceAng val="0"/>
      </c:pieChart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Gill Sans MT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Gill Sans MT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Prodaja</c:v>
                </c:pt>
              </c:strCache>
            </c:strRef>
          </c:tx>
          <c:spPr>
            <a:solidFill>
              <a:srgbClr val="b71e42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b71e42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de478e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solidFill>
                <a:srgbClr val="bc72f0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3"/>
            <c:spPr>
              <a:solidFill>
                <a:srgbClr val="795faf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4"/>
            <c:spPr>
              <a:solidFill>
                <a:srgbClr val="586ea6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Gill Sans MT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Gill Sans MT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5"/>
                <c:pt idx="0">
                  <c:v>Potpuno su nezainteresirani - 19.86% učenika</c:v>
                </c:pt>
                <c:pt idx="1">
                  <c:v>Ponekad pročitaju nešto - 26.77% učenika</c:v>
                </c:pt>
                <c:pt idx="2">
                  <c:v>Čitaju samo romane ili priče koje su zabavne - 29.27% učenika</c:v>
                </c:pt>
                <c:pt idx="3">
                  <c:v>Čitaju redovno, zbog koristi i zabave - 12.70% učenika</c:v>
                </c:pt>
                <c:pt idx="4">
                  <c:v>Čitaju jer imaju potrebu i uživaju u čitanju - 11.40% učenika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61</c:v>
                </c:pt>
                <c:pt idx="1">
                  <c:v>82</c:v>
                </c:pt>
                <c:pt idx="2">
                  <c:v>89</c:v>
                </c:pt>
                <c:pt idx="3">
                  <c:v>39</c:v>
                </c:pt>
                <c:pt idx="4">
                  <c:v>35</c:v>
                </c:pt>
              </c:numCache>
            </c:numRef>
          </c:val>
        </c:ser>
        <c:firstSliceAng val="0"/>
      </c:pieChart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Gill Sans MT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omments/comment2.xml><?xml version="1.0" encoding="utf-8"?>
<p:cmLst xmlns:p="http://schemas.openxmlformats.org/presentationml/2006/main">
  <p:cm authorId="0" dt="2023-11-10T09:55:16.487000000" idx="1">
    <p:pos x="6478" y="1440"/>
    <p:text/>
  </p:cm>
</p:cmLst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0" r="50000" b="10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1454400" y="1756080"/>
            <a:ext cx="8642880" cy="188748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hr-HR" sz="3600" spc="-1" strike="noStrike" cap="all">
                <a:solidFill>
                  <a:srgbClr val="000000"/>
                </a:solidFill>
                <a:latin typeface="Gill Sans MT"/>
              </a:rPr>
              <a:t>Kliknite da biste uredili stil naslova matrice</a:t>
            </a:r>
            <a:endParaRPr b="0" lang="en-US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1454400" y="3806280"/>
            <a:ext cx="8629920" cy="1012680"/>
          </a:xfrm>
          <a:prstGeom prst="rect">
            <a:avLst/>
          </a:prstGeom>
        </p:spPr>
        <p:txBody>
          <a:bodyPr tIns="91440">
            <a:normAutofit/>
          </a:bodyPr>
          <a:p>
            <a:pPr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hr-HR" sz="1800" spc="-1" strike="noStrike">
                <a:solidFill>
                  <a:srgbClr val="000000"/>
                </a:solidFill>
                <a:latin typeface="Gill Sans MT"/>
              </a:rPr>
              <a:t>Kliknite da biste uredili matrice</a:t>
            </a:r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F89F08A-1E19-4508-936D-B2711A70FBBC}" type="datetime">
              <a:rPr b="0" lang="en-GB" sz="1000" spc="-1" strike="noStrike">
                <a:solidFill>
                  <a:srgbClr val="8b8b8b"/>
                </a:solidFill>
                <a:latin typeface="Gill Sans MT"/>
              </a:rPr>
              <a:t>14/11/23</a:t>
            </a:fld>
            <a:endParaRPr b="0" lang="hr-HR" sz="1000" spc="-1" strike="noStrike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7" name="PlaceHolder 7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11B0B5D0-0021-40BE-B19A-81507E3DDC2D}" type="slidenum">
              <a:rPr b="0" lang="en-GB" sz="2800" spc="-1" strike="noStrike">
                <a:solidFill>
                  <a:srgbClr val="b71e42"/>
                </a:solidFill>
                <a:latin typeface="Gill Sans MT"/>
              </a:rPr>
              <a:t>&lt;broj-slajda&gt;</a:t>
            </a:fld>
            <a:endParaRPr b="0" lang="hr-HR" sz="2800" spc="-1" strike="noStrike">
              <a:latin typeface="Times New Roman"/>
            </a:endParaRPr>
          </a:p>
        </p:txBody>
      </p:sp>
      <p:sp>
        <p:nvSpPr>
          <p:cNvPr id="8" name="Line 8"/>
          <p:cNvSpPr/>
          <p:nvPr/>
        </p:nvSpPr>
        <p:spPr>
          <a:xfrm>
            <a:off x="1454040" y="3804840"/>
            <a:ext cx="8630640" cy="0"/>
          </a:xfrm>
          <a:prstGeom prst="line">
            <a:avLst/>
          </a:prstGeom>
          <a:ln w="3175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0" r="50000" b="10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47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Kliknite da biste uredili stil naslova matrice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Kliknite da biste uredili matrice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1" marL="6858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000000"/>
                </a:solidFill>
                <a:latin typeface="Gill Sans MT"/>
              </a:rPr>
              <a:t>Druga razina</a:t>
            </a:r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  <a:p>
            <a:pPr lvl="2" marL="11430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1600" spc="-1" strike="noStrike">
                <a:solidFill>
                  <a:srgbClr val="000000"/>
                </a:solidFill>
                <a:latin typeface="Gill Sans MT"/>
              </a:rPr>
              <a:t>Treća razina</a:t>
            </a:r>
            <a:endParaRPr b="0" lang="en-US" sz="1600" spc="-1" strike="noStrike">
              <a:solidFill>
                <a:srgbClr val="000000"/>
              </a:solidFill>
              <a:latin typeface="Gill Sans MT"/>
            </a:endParaRPr>
          </a:p>
          <a:p>
            <a:pPr lvl="3" marL="16002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1400" spc="-1" strike="noStrike">
                <a:solidFill>
                  <a:srgbClr val="000000"/>
                </a:solidFill>
                <a:latin typeface="Gill Sans MT"/>
              </a:rPr>
              <a:t>Četvrta razina</a:t>
            </a:r>
            <a:endParaRPr b="0" lang="en-US" sz="1400" spc="-1" strike="noStrike">
              <a:solidFill>
                <a:srgbClr val="000000"/>
              </a:solidFill>
              <a:latin typeface="Gill Sans MT"/>
            </a:endParaRPr>
          </a:p>
          <a:p>
            <a:pPr lvl="4" marL="20574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1200" spc="-1" strike="noStrike">
                <a:solidFill>
                  <a:srgbClr val="000000"/>
                </a:solidFill>
                <a:latin typeface="Gill Sans MT"/>
              </a:rPr>
              <a:t>Peta razina stilove teksta</a:t>
            </a:r>
            <a:endParaRPr b="0" lang="en-US" sz="1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AEFCB33-52B9-4966-BAA6-F16C7839918C}" type="datetime">
              <a:rPr b="0" lang="en-GB" sz="1000" spc="-1" strike="noStrike">
                <a:solidFill>
                  <a:srgbClr val="8b8b8b"/>
                </a:solidFill>
                <a:latin typeface="Gill Sans MT"/>
              </a:rPr>
              <a:t>14/11/23</a:t>
            </a:fld>
            <a:endParaRPr b="0" lang="hr-HR" sz="1000" spc="-1" strike="noStrike"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AFE6EE5E-7337-43E4-A53B-E234EC06DA2F}" type="slidenum">
              <a:rPr b="0" lang="en-GB" sz="2800" spc="-1" strike="noStrike">
                <a:solidFill>
                  <a:srgbClr val="b71e42"/>
                </a:solidFill>
                <a:latin typeface="Gill Sans MT"/>
              </a:rPr>
              <a:t>&lt;broj-slajda&gt;</a:t>
            </a:fld>
            <a:endParaRPr b="0" lang="hr-HR" sz="2800" spc="-1" strike="noStrike">
              <a:latin typeface="Times New Roman"/>
            </a:endParaRPr>
          </a:p>
        </p:txBody>
      </p:sp>
      <p:sp>
        <p:nvSpPr>
          <p:cNvPr id="53" name="Line 8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75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0" r="50000" b="10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1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92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PlaceHolder 3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EF17E5B-DA34-4959-9686-7859DB041C52}" type="datetime">
              <a:rPr b="0" lang="en-GB" sz="1000" spc="-1" strike="noStrike">
                <a:solidFill>
                  <a:srgbClr val="8b8b8b"/>
                </a:solidFill>
                <a:latin typeface="Gill Sans MT"/>
              </a:rPr>
              <a:t>14/11/23</a:t>
            </a:fld>
            <a:endParaRPr b="0" lang="hr-HR" sz="1000" spc="-1" strike="noStrike"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4F9E917A-AE24-4D25-B604-80667AD85F52}" type="slidenum">
              <a:rPr b="0" lang="en-GB" sz="2800" spc="-1" strike="noStrike">
                <a:solidFill>
                  <a:srgbClr val="b71e42"/>
                </a:solidFill>
                <a:latin typeface="Gill Sans MT"/>
              </a:rPr>
              <a:t>&lt;broj-slajda&gt;</a:t>
            </a:fld>
            <a:endParaRPr b="0" lang="hr-HR" sz="2800" spc="-1" strike="noStrike">
              <a:latin typeface="Times New Roman"/>
            </a:endParaRPr>
          </a:p>
        </p:txBody>
      </p:sp>
      <p:sp>
        <p:nvSpPr>
          <p:cNvPr id="96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Gill Sans MT"/>
              </a:rPr>
              <a:t>Kliknite za uređivanje formata teksta naslova</a:t>
            </a:r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Kliknite za uređivanje formata teksta strukture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Gill Sans MT"/>
              </a:rPr>
              <a:t>Druga razina strukture</a:t>
            </a:r>
            <a:endParaRPr b="0" lang="en-US" sz="1600" spc="-1" strike="noStrike">
              <a:solidFill>
                <a:srgbClr val="000000"/>
              </a:solidFill>
              <a:latin typeface="Gill Sans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Gill Sans MT"/>
              </a:rPr>
              <a:t>Treća razina strukture</a:t>
            </a:r>
            <a:endParaRPr b="0" lang="en-US" sz="1400" spc="-1" strike="noStrike">
              <a:solidFill>
                <a:srgbClr val="000000"/>
              </a:solidFill>
              <a:latin typeface="Gill Sans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000000"/>
                </a:solidFill>
                <a:latin typeface="Gill Sans MT"/>
              </a:rPr>
              <a:t>Četvrta razina strukture</a:t>
            </a:r>
            <a:endParaRPr b="0" lang="en-US" sz="1200" spc="-1" strike="noStrike">
              <a:solidFill>
                <a:srgbClr val="000000"/>
              </a:solidFill>
              <a:latin typeface="Gill Sans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Peta razina strukture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Šesta razina strukture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Sedma razina strukture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<Relationship Id="rId3" Type="http://schemas.openxmlformats.org/officeDocument/2006/relationships/comments" Target="../comments/commen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chart" Target="../charts/chart4.xml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chart" Target="../charts/chart6.xml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454400" y="1756080"/>
            <a:ext cx="8642880" cy="1887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hr-HR" sz="6600" spc="-1" strike="noStrike" cap="all">
                <a:solidFill>
                  <a:srgbClr val="000000"/>
                </a:solidFill>
                <a:latin typeface="comic"/>
              </a:rPr>
              <a:t>Anketa za mjesec hrvatske knjige</a:t>
            </a:r>
            <a:endParaRPr b="0" lang="en-US" sz="6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1454400" y="3806280"/>
            <a:ext cx="8629920" cy="1012680"/>
          </a:xfrm>
          <a:prstGeom prst="rect">
            <a:avLst/>
          </a:prstGeom>
          <a:noFill/>
          <a:ln w="0">
            <a:noFill/>
          </a:ln>
        </p:spPr>
        <p:txBody>
          <a:bodyPr tIns="91440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hr-HR" sz="1800" spc="-1" strike="noStrike">
                <a:solidFill>
                  <a:srgbClr val="000000"/>
                </a:solidFill>
                <a:latin typeface="comic"/>
              </a:rPr>
              <a:t>učenika Osnovne škole don Mihovila Pavlinovića</a:t>
            </a:r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Pitanje 1.:</a:t>
            </a:r>
            <a:r>
              <a:rPr b="0" lang="it-IT" sz="3200" spc="-1" strike="noStrike" cap="all">
                <a:solidFill>
                  <a:srgbClr val="000000"/>
                </a:solidFill>
                <a:latin typeface="Gill Sans MT"/>
              </a:rPr>
              <a:t> Čitate li redovno (svaku) lektiru?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137" name="Rezervirano mjesto sadržaja 22"/>
          <p:cNvGraphicFramePr/>
          <p:nvPr/>
        </p:nvGraphicFramePr>
        <p:xfrm>
          <a:off x="1450800" y="2016000"/>
          <a:ext cx="9604080" cy="380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Pitanje 2.:  Čitate li ikakva književna djela osim lektire?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139" name="Rezervirano mjesto sadržaja 10"/>
          <p:cNvGraphicFramePr/>
          <p:nvPr/>
        </p:nvGraphicFramePr>
        <p:xfrm>
          <a:off x="1450800" y="2016000"/>
          <a:ext cx="9604080" cy="390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Pitanje 3.: Koliko knjiga godišnje pročitate?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141" name="Rezervirano mjesto sadržaja 5"/>
          <p:cNvGraphicFramePr/>
          <p:nvPr/>
        </p:nvGraphicFramePr>
        <p:xfrm>
          <a:off x="1450800" y="2016000"/>
          <a:ext cx="9604080" cy="344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42" name="Grafikon 4"/>
          <p:cNvGraphicFramePr/>
          <p:nvPr/>
        </p:nvGraphicFramePr>
        <p:xfrm>
          <a:off x="1954440" y="2016000"/>
          <a:ext cx="8596800" cy="413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Pitanje 4.: Kako biste opisali svoj odnos prema čitanju književnosti?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144" name="Rezervirano mjesto sadržaja 5"/>
          <p:cNvGraphicFramePr/>
          <p:nvPr/>
        </p:nvGraphicFramePr>
        <p:xfrm>
          <a:off x="-1702080" y="3140640"/>
          <a:ext cx="9604080" cy="344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45" name="Grafikon 9"/>
          <p:cNvGraphicFramePr/>
          <p:nvPr/>
        </p:nvGraphicFramePr>
        <p:xfrm>
          <a:off x="1584720" y="1853640"/>
          <a:ext cx="9469800" cy="4284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1550520" y="2553840"/>
            <a:ext cx="9461520" cy="143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4400" spc="-1" strike="noStrike">
                <a:solidFill>
                  <a:srgbClr val="000000"/>
                </a:solidFill>
                <a:latin typeface="comic"/>
              </a:rPr>
              <a:t>Prezentaciju</a:t>
            </a:r>
            <a:r>
              <a:rPr b="0" lang="hr-HR" sz="4400" spc="-1" strike="noStrike">
                <a:solidFill>
                  <a:srgbClr val="000000"/>
                </a:solidFill>
                <a:latin typeface="Gill Sans MT"/>
              </a:rPr>
              <a:t> </a:t>
            </a:r>
            <a:r>
              <a:rPr b="0" lang="hr-HR" sz="4400" spc="-1" strike="noStrike">
                <a:solidFill>
                  <a:srgbClr val="000000"/>
                </a:solidFill>
                <a:latin typeface="comic"/>
              </a:rPr>
              <a:t>izradili</a:t>
            </a:r>
            <a:r>
              <a:rPr b="0" lang="hr-HR" sz="4400" spc="-1" strike="noStrike">
                <a:solidFill>
                  <a:srgbClr val="000000"/>
                </a:solidFill>
                <a:latin typeface="Gill Sans MT"/>
              </a:rPr>
              <a:t>: </a:t>
            </a:r>
            <a:r>
              <a:rPr b="0" lang="hr-HR" sz="4400" spc="-1" strike="noStrike">
                <a:solidFill>
                  <a:srgbClr val="000000"/>
                </a:solidFill>
                <a:latin typeface="comic"/>
              </a:rPr>
              <a:t>Ljubica Ćelić, Ana Šiljeg i Petar Matić</a:t>
            </a:r>
            <a:endParaRPr b="0" lang="hr-HR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575</TotalTime>
  <Application>LibreOffice/7.0.1.2$Windows_X86_64 LibreOffice_project/7cbcfc562f6eb6708b5ff7d7397325de9e764452</Application>
  <Words>64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2023-11-10T08:50:53Z</dcterms:created>
  <dc:creator>Petar Matić</dc:creator>
  <dc:description/>
  <dc:language>hr-HR</dc:language>
  <cp:lastModifiedBy/>
  <dcterms:modified xsi:type="dcterms:W3CDTF">2023-11-14T09:08:34Z</dcterms:modified>
  <cp:revision>10</cp:revision>
  <dc:subject/>
  <dc:title>Anketa za mjesec hrvatske knjige.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