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Default Extension="docx" ContentType="application/vnd.openxmlformats-officedocument.wordprocessingml.document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1"/>
  </p:sldMasterIdLst>
  <p:notesMasterIdLst>
    <p:notesMasterId r:id="rId36"/>
  </p:notesMasterIdLst>
  <p:sldIdLst>
    <p:sldId id="256" r:id="rId2"/>
    <p:sldId id="257" r:id="rId3"/>
    <p:sldId id="258" r:id="rId4"/>
    <p:sldId id="266" r:id="rId5"/>
    <p:sldId id="259" r:id="rId6"/>
    <p:sldId id="260" r:id="rId7"/>
    <p:sldId id="261" r:id="rId8"/>
    <p:sldId id="262" r:id="rId9"/>
    <p:sldId id="263" r:id="rId10"/>
    <p:sldId id="269" r:id="rId11"/>
    <p:sldId id="289" r:id="rId12"/>
    <p:sldId id="275" r:id="rId13"/>
    <p:sldId id="276" r:id="rId14"/>
    <p:sldId id="270" r:id="rId15"/>
    <p:sldId id="273" r:id="rId16"/>
    <p:sldId id="264" r:id="rId17"/>
    <p:sldId id="285" r:id="rId18"/>
    <p:sldId id="265" r:id="rId19"/>
    <p:sldId id="286" r:id="rId20"/>
    <p:sldId id="267" r:id="rId21"/>
    <p:sldId id="268" r:id="rId22"/>
    <p:sldId id="287" r:id="rId23"/>
    <p:sldId id="300" r:id="rId24"/>
    <p:sldId id="284" r:id="rId25"/>
    <p:sldId id="277" r:id="rId26"/>
    <p:sldId id="278" r:id="rId27"/>
    <p:sldId id="279" r:id="rId28"/>
    <p:sldId id="280" r:id="rId29"/>
    <p:sldId id="298" r:id="rId30"/>
    <p:sldId id="299" r:id="rId31"/>
    <p:sldId id="281" r:id="rId32"/>
    <p:sldId id="282" r:id="rId33"/>
    <p:sldId id="292" r:id="rId34"/>
    <p:sldId id="283" r:id="rId35"/>
  </p:sldIdLst>
  <p:sldSz cx="9144000" cy="6858000" type="screen4x3"/>
  <p:notesSz cx="6858000" cy="9144000"/>
  <p:defaultTextStyle>
    <a:defPPr>
      <a:defRPr lang="hr-H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CC"/>
    <a:srgbClr val="FFFF00"/>
    <a:srgbClr val="3366FF"/>
    <a:srgbClr val="CC3300"/>
    <a:srgbClr val="0066FF"/>
    <a:srgbClr val="33CC33"/>
    <a:srgbClr val="FF9900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8" autoAdjust="0"/>
    <p:restoredTop sz="94660"/>
  </p:normalViewPr>
  <p:slideViewPr>
    <p:cSldViewPr>
      <p:cViewPr varScale="1">
        <p:scale>
          <a:sx n="65" d="100"/>
          <a:sy n="65" d="100"/>
        </p:scale>
        <p:origin x="-153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7892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noProof="0" smtClean="0"/>
              <a:t>Click to edit Master text styles</a:t>
            </a:r>
          </a:p>
          <a:p>
            <a:pPr lvl="1"/>
            <a:r>
              <a:rPr lang="hr-HR" noProof="0" smtClean="0"/>
              <a:t>Second level</a:t>
            </a:r>
          </a:p>
          <a:p>
            <a:pPr lvl="2"/>
            <a:r>
              <a:rPr lang="hr-HR" noProof="0" smtClean="0"/>
              <a:t>Third level</a:t>
            </a:r>
          </a:p>
          <a:p>
            <a:pPr lvl="3"/>
            <a:r>
              <a:rPr lang="hr-HR" noProof="0" smtClean="0"/>
              <a:t>Fourth level</a:t>
            </a:r>
          </a:p>
          <a:p>
            <a:pPr lvl="4"/>
            <a:r>
              <a:rPr lang="hr-HR" noProof="0" smtClean="0"/>
              <a:t>Fifth level</a:t>
            </a:r>
          </a:p>
        </p:txBody>
      </p:sp>
      <p:sp>
        <p:nvSpPr>
          <p:cNvPr id="1187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1187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0FE6FC14-A1A8-4712-8064-0785D5DD7D44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F8E360-5CC9-4DEE-B510-62B5F99577CA}" type="slidenum">
              <a:rPr lang="hr-HR" smtClean="0"/>
              <a:pPr/>
              <a:t>2</a:t>
            </a:fld>
            <a:endParaRPr lang="hr-HR" smtClean="0"/>
          </a:p>
        </p:txBody>
      </p:sp>
      <p:sp>
        <p:nvSpPr>
          <p:cNvPr id="3891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hr-HR" smtClean="0"/>
              <a:t>Samo pročitaj što piše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hr-HR"/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hr-HR"/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hr-HR"/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hr-HR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hr-HR"/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r-HR"/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r-HR"/>
            </a:p>
          </p:txBody>
        </p:sp>
      </p:grpSp>
      <p:sp>
        <p:nvSpPr>
          <p:cNvPr id="6349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hr-HR"/>
              <a:t>Click to edit Master title style</a:t>
            </a:r>
          </a:p>
        </p:txBody>
      </p:sp>
      <p:sp>
        <p:nvSpPr>
          <p:cNvPr id="6350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hr-HR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D4C373-F6BF-482E-82E8-B89B83EC7621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15F299-BB11-4A9E-9FB8-AA52FD942B99}" type="slidenum">
              <a:rPr lang="hr-HR"/>
              <a:pPr>
                <a:defRPr/>
              </a:pPr>
              <a:t>‹#›</a:t>
            </a:fld>
            <a:endParaRPr lang="hr-HR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741D47-A4E5-4220-A8C9-7B5645070CE8}" type="slidenum">
              <a:rPr lang="hr-HR"/>
              <a:pPr>
                <a:defRPr/>
              </a:pPr>
              <a:t>‹#›</a:t>
            </a:fld>
            <a:endParaRPr lang="hr-HR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slov, tekst i 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sadržaja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8EA00D-84D0-4C29-ABC8-6DA4B8DF6E75}" type="slidenum">
              <a:rPr lang="hr-HR"/>
              <a:pPr>
                <a:defRPr/>
              </a:pPr>
              <a:t>‹#›</a:t>
            </a:fld>
            <a:endParaRPr lang="hr-HR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slov, tekst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F91094-4728-4CBA-814F-3E35B95F5FBA}" type="slidenum">
              <a:rPr lang="hr-HR"/>
              <a:pPr>
                <a:defRPr/>
              </a:pPr>
              <a:t>‹#›</a:t>
            </a:fld>
            <a:endParaRPr lang="hr-HR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Naslov, sadržaj i 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sadržaja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03D376-3F08-4EE3-9C5E-45B5224901F5}" type="slidenum">
              <a:rPr lang="hr-HR"/>
              <a:pPr>
                <a:defRPr/>
              </a:pPr>
              <a:t>‹#›</a:t>
            </a:fld>
            <a:endParaRPr lang="hr-HR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8A5699-C976-4AF2-B80C-FD26436C21D3}" type="slidenum">
              <a:rPr lang="hr-HR"/>
              <a:pPr>
                <a:defRPr/>
              </a:pPr>
              <a:t>‹#›</a:t>
            </a:fld>
            <a:endParaRPr lang="hr-HR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622901-5471-49D5-AE22-B5C6A8618CEF}" type="slidenum">
              <a:rPr lang="hr-HR"/>
              <a:pPr>
                <a:defRPr/>
              </a:pPr>
              <a:t>‹#›</a:t>
            </a:fld>
            <a:endParaRPr lang="hr-HR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53BF60-DF7B-4835-921E-1B7DEAAA3D6A}" type="slidenum">
              <a:rPr lang="hr-HR"/>
              <a:pPr>
                <a:defRPr/>
              </a:pPr>
              <a:t>‹#›</a:t>
            </a:fld>
            <a:endParaRPr lang="hr-HR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53CDBD-F676-4935-B400-5B11A136D118}" type="slidenum">
              <a:rPr lang="hr-HR"/>
              <a:pPr>
                <a:defRPr/>
              </a:pPr>
              <a:t>‹#›</a:t>
            </a:fld>
            <a:endParaRPr lang="hr-HR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3DD503-F18D-4E4B-819B-82CFC0CC9BE5}" type="slidenum">
              <a:rPr lang="hr-HR"/>
              <a:pPr>
                <a:defRPr/>
              </a:pPr>
              <a:t>‹#›</a:t>
            </a:fld>
            <a:endParaRPr lang="hr-HR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5B99CB-C4F8-4C46-B703-9667B79E7CBA}" type="slidenum">
              <a:rPr lang="hr-HR"/>
              <a:pPr>
                <a:defRPr/>
              </a:pPr>
              <a:t>‹#›</a:t>
            </a:fld>
            <a:endParaRPr lang="hr-HR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1682F3-68EC-4170-8B41-B0D55A4CCCFA}" type="slidenum">
              <a:rPr lang="hr-HR"/>
              <a:pPr>
                <a:defRPr/>
              </a:pPr>
              <a:t>‹#›</a:t>
            </a:fld>
            <a:endParaRPr lang="hr-HR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r-HR" noProof="0" smtClean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2F3BB9-3FAD-46F4-8176-E72066548EFE}" type="slidenum">
              <a:rPr lang="hr-HR"/>
              <a:pPr>
                <a:defRPr/>
              </a:pPr>
              <a:t>‹#›</a:t>
            </a:fld>
            <a:endParaRPr lang="hr-HR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19D2C96D-E987-42E1-A211-63817979B06D}" type="slidenum">
              <a:rPr lang="hr-HR"/>
              <a:pPr>
                <a:defRPr/>
              </a:pPr>
              <a:t>‹#›</a:t>
            </a:fld>
            <a:endParaRPr lang="hr-HR"/>
          </a:p>
        </p:txBody>
      </p:sp>
      <p:grpSp>
        <p:nvGrpSpPr>
          <p:cNvPr id="2052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2056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6247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hr-HR"/>
              </a:p>
            </p:txBody>
          </p:sp>
          <p:sp>
            <p:nvSpPr>
              <p:cNvPr id="6247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hr-HR"/>
              </a:p>
            </p:txBody>
          </p:sp>
          <p:sp>
            <p:nvSpPr>
              <p:cNvPr id="6247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hr-HR"/>
              </a:p>
            </p:txBody>
          </p:sp>
          <p:sp>
            <p:nvSpPr>
              <p:cNvPr id="6247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hr-HR"/>
              </a:p>
            </p:txBody>
          </p:sp>
          <p:sp>
            <p:nvSpPr>
              <p:cNvPr id="6247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hr-HR"/>
              </a:p>
            </p:txBody>
          </p:sp>
        </p:grpSp>
        <p:sp>
          <p:nvSpPr>
            <p:cNvPr id="6247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r-HR"/>
            </a:p>
          </p:txBody>
        </p:sp>
        <p:sp>
          <p:nvSpPr>
            <p:cNvPr id="6247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r-HR"/>
            </a:p>
          </p:txBody>
        </p:sp>
      </p:grpSp>
      <p:sp>
        <p:nvSpPr>
          <p:cNvPr id="6247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r-HR" smtClean="0"/>
              <a:t>Click to edit Master title style</a:t>
            </a:r>
          </a:p>
        </p:txBody>
      </p:sp>
      <p:sp>
        <p:nvSpPr>
          <p:cNvPr id="6247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247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smtClean="0"/>
              <a:t>Click to edit Master text styles</a:t>
            </a:r>
          </a:p>
          <a:p>
            <a:pPr lvl="1"/>
            <a:r>
              <a:rPr lang="hr-HR" smtClean="0"/>
              <a:t>Second level</a:t>
            </a:r>
          </a:p>
          <a:p>
            <a:pPr lvl="2"/>
            <a:r>
              <a:rPr lang="hr-HR" smtClean="0"/>
              <a:t>Third level</a:t>
            </a:r>
          </a:p>
          <a:p>
            <a:pPr lvl="3"/>
            <a:r>
              <a:rPr lang="hr-HR" smtClean="0"/>
              <a:t>Fourth level</a:t>
            </a:r>
          </a:p>
          <a:p>
            <a:pPr lvl="4"/>
            <a:r>
              <a:rPr lang="hr-HR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409" r:id="rId1"/>
    <p:sldLayoutId id="2147484396" r:id="rId2"/>
    <p:sldLayoutId id="2147484397" r:id="rId3"/>
    <p:sldLayoutId id="2147484398" r:id="rId4"/>
    <p:sldLayoutId id="2147484399" r:id="rId5"/>
    <p:sldLayoutId id="2147484400" r:id="rId6"/>
    <p:sldLayoutId id="2147484401" r:id="rId7"/>
    <p:sldLayoutId id="2147484402" r:id="rId8"/>
    <p:sldLayoutId id="2147484403" r:id="rId9"/>
    <p:sldLayoutId id="2147484404" r:id="rId10"/>
    <p:sldLayoutId id="2147484405" r:id="rId11"/>
    <p:sldLayoutId id="2147484406" r:id="rId12"/>
    <p:sldLayoutId id="2147484407" r:id="rId13"/>
    <p:sldLayoutId id="2147484408" r:id="rId1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hr.wikipedia.org/wiki/Slika:Diocletians_mausoleum-Split.jpg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8.jpeg"/><Relationship Id="rId4" Type="http://schemas.openxmlformats.org/officeDocument/2006/relationships/package" Target="../embeddings/Microsoft_Office_Word_Document1.docx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s://hr.wikipedia.org/wiki/Fabjan_Kaliterna" TargetMode="Externa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9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0825" y="549275"/>
            <a:ext cx="6405563" cy="1920875"/>
          </a:xfrm>
        </p:spPr>
        <p:txBody>
          <a:bodyPr/>
          <a:lstStyle/>
          <a:p>
            <a:pPr eaLnBrk="1" hangingPunct="1">
              <a:defRPr/>
            </a:pPr>
            <a:r>
              <a:rPr lang="hr-HR" smtClean="0">
                <a:latin typeface="Comic Sans MS" pitchFamily="66" charset="0"/>
              </a:rPr>
              <a:t>Prezentacija: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779838" y="3573463"/>
            <a:ext cx="4745037" cy="1752600"/>
          </a:xfrm>
        </p:spPr>
        <p:txBody>
          <a:bodyPr/>
          <a:lstStyle/>
          <a:p>
            <a:pPr eaLnBrk="1" hangingPunct="1">
              <a:defRPr/>
            </a:pPr>
            <a:r>
              <a:rPr lang="hr-HR" sz="4800" b="1" dirty="0" smtClean="0">
                <a:solidFill>
                  <a:schemeClr val="accent1"/>
                </a:solidFill>
                <a:latin typeface="Comic Sans MS" pitchFamily="66" charset="0"/>
              </a:rPr>
              <a:t>I NJEGOVA PALAČA</a:t>
            </a:r>
          </a:p>
        </p:txBody>
      </p:sp>
      <p:pic>
        <p:nvPicPr>
          <p:cNvPr id="2052" name="Picture 4" descr="dioklecijan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3663" y="188913"/>
            <a:ext cx="1895475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3851275" y="2852738"/>
            <a:ext cx="4465638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hr-HR" sz="4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DIoKLECIJAN</a:t>
            </a:r>
          </a:p>
        </p:txBody>
      </p:sp>
      <p:pic>
        <p:nvPicPr>
          <p:cNvPr id="2055" name="Picture 7" descr="300px-SPLIT-Hebrard_overall_color_restitution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856366">
            <a:off x="179388" y="3357563"/>
            <a:ext cx="3417887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70" decel="100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770" decel="100000"/>
                                        <p:tgtEl>
                                          <p:spTgt spid="205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5" dur="77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7" dur="77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2050" grpId="1"/>
      <p:bldP spid="2051" grpId="0" build="p"/>
      <p:bldP spid="205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972300" cy="796925"/>
          </a:xfrm>
        </p:spPr>
        <p:txBody>
          <a:bodyPr/>
          <a:lstStyle/>
          <a:p>
            <a:pPr>
              <a:defRPr/>
            </a:pPr>
            <a:r>
              <a:rPr lang="hr-HR" sz="2400" dirty="0" smtClean="0">
                <a:solidFill>
                  <a:srgbClr val="FF0000"/>
                </a:solidFill>
                <a:latin typeface="Comic Sans MS" pitchFamily="66" charset="0"/>
              </a:rPr>
              <a:t>,</a:t>
            </a:r>
            <a:br>
              <a:rPr lang="hr-HR" sz="24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hr-HR" sz="4000" dirty="0" smtClean="0">
                <a:solidFill>
                  <a:srgbClr val="FF0000"/>
                </a:solidFill>
                <a:latin typeface="Comic Sans MS" pitchFamily="66" charset="0"/>
              </a:rPr>
              <a:t>Porta </a:t>
            </a:r>
            <a:r>
              <a:rPr lang="hr-HR" sz="4000" dirty="0" err="1" smtClean="0">
                <a:solidFill>
                  <a:srgbClr val="FF0000"/>
                </a:solidFill>
                <a:latin typeface="Comic Sans MS" pitchFamily="66" charset="0"/>
              </a:rPr>
              <a:t>Aurea</a:t>
            </a:r>
            <a:r>
              <a:rPr lang="hr-HR" sz="4000" dirty="0" smtClean="0">
                <a:solidFill>
                  <a:srgbClr val="FF0000"/>
                </a:solidFill>
                <a:latin typeface="Comic Sans MS" pitchFamily="66" charset="0"/>
              </a:rPr>
              <a:t> (Zlatna vrata)</a:t>
            </a:r>
            <a:endParaRPr lang="hr-HR" sz="4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3315" name="Picture 4" descr="C:\Users\Kety\Desktop\Split 5.5.2016\IMG_20160505_1932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357438" y="1714500"/>
            <a:ext cx="3695700" cy="4929188"/>
          </a:xfrm>
          <a:noFill/>
        </p:spPr>
      </p:pic>
      <p:pic>
        <p:nvPicPr>
          <p:cNvPr id="13316" name="Picture 5" descr="C:\Users\Kety\Desktop\Split 5.5.2016\IMG_20160505_1932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63" y="2786063"/>
            <a:ext cx="2928937" cy="407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Pravokutnik 4"/>
          <p:cNvSpPr>
            <a:spLocks noChangeArrowheads="1"/>
          </p:cNvSpPr>
          <p:nvPr/>
        </p:nvSpPr>
        <p:spPr bwMode="auto">
          <a:xfrm>
            <a:off x="6715125" y="1143000"/>
            <a:ext cx="2214563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2000">
                <a:solidFill>
                  <a:srgbClr val="FF0000"/>
                </a:solidFill>
              </a:rPr>
              <a:t>I čuveni Grgur Ninski ,ispuniti će naše želje?!…</a:t>
            </a:r>
            <a:br>
              <a:rPr lang="hr-HR" sz="2000">
                <a:solidFill>
                  <a:srgbClr val="FF0000"/>
                </a:solidFill>
              </a:rPr>
            </a:br>
            <a:r>
              <a:rPr lang="hr-HR" sz="2000">
                <a:solidFill>
                  <a:srgbClr val="FF0000"/>
                </a:solidFill>
              </a:rPr>
              <a:t>--samo kliko ih je bilo…pitanje je??!</a:t>
            </a:r>
          </a:p>
        </p:txBody>
      </p:sp>
      <p:pic>
        <p:nvPicPr>
          <p:cNvPr id="13318" name="Picture 4" descr="zlatna-vrata-Dioklecijanova-palaca-split-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643188"/>
            <a:ext cx="2571750" cy="397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r-HR" dirty="0" smtClean="0">
                <a:solidFill>
                  <a:srgbClr val="FF0000"/>
                </a:solidFill>
                <a:latin typeface="Comic Sans MS" pitchFamily="66" charset="0"/>
              </a:rPr>
              <a:t>Porta </a:t>
            </a:r>
            <a:r>
              <a:rPr lang="hr-HR" dirty="0" err="1" smtClean="0">
                <a:solidFill>
                  <a:srgbClr val="FF0000"/>
                </a:solidFill>
                <a:latin typeface="Comic Sans MS" pitchFamily="66" charset="0"/>
              </a:rPr>
              <a:t>Aenea</a:t>
            </a:r>
            <a:r>
              <a:rPr lang="hr-HR" dirty="0" smtClean="0">
                <a:solidFill>
                  <a:srgbClr val="FF0000"/>
                </a:solidFill>
                <a:latin typeface="Comic Sans MS" pitchFamily="66" charset="0"/>
              </a:rPr>
              <a:t> (Mjedena vrata)</a:t>
            </a:r>
            <a:endParaRPr lang="hr-HR" dirty="0"/>
          </a:p>
        </p:txBody>
      </p:sp>
      <p:pic>
        <p:nvPicPr>
          <p:cNvPr id="14339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5750" y="1571625"/>
            <a:ext cx="4210050" cy="3808413"/>
          </a:xfrm>
          <a:noFill/>
        </p:spPr>
      </p:pic>
      <p:pic>
        <p:nvPicPr>
          <p:cNvPr id="14340" name="Picture 4" descr="MJEDENAVR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2143125"/>
            <a:ext cx="4281488" cy="2698750"/>
          </a:xfr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r-HR" dirty="0" smtClean="0">
                <a:solidFill>
                  <a:srgbClr val="FF0000"/>
                </a:solidFill>
                <a:latin typeface="Comic Sans MS" pitchFamily="66" charset="0"/>
              </a:rPr>
              <a:t>Porta </a:t>
            </a:r>
            <a:r>
              <a:rPr lang="hr-HR" dirty="0" err="1" smtClean="0">
                <a:solidFill>
                  <a:srgbClr val="FF0000"/>
                </a:solidFill>
                <a:latin typeface="Comic Sans MS" pitchFamily="66" charset="0"/>
              </a:rPr>
              <a:t>Argentea</a:t>
            </a:r>
            <a:r>
              <a:rPr lang="hr-HR" dirty="0" smtClean="0">
                <a:solidFill>
                  <a:srgbClr val="FF0000"/>
                </a:solidFill>
                <a:latin typeface="Comic Sans MS" pitchFamily="66" charset="0"/>
              </a:rPr>
              <a:t> (Srebrena vrata)</a:t>
            </a:r>
            <a:endParaRPr lang="hr-HR" dirty="0"/>
          </a:p>
        </p:txBody>
      </p:sp>
      <p:pic>
        <p:nvPicPr>
          <p:cNvPr id="15363" name="Picture 2" descr="C:\Users\Kety\Desktop\Split 5.5.2016\IMG_20160505_1915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714500"/>
            <a:ext cx="40005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3" descr="C:\Users\Kety\Desktop\Split 5.5.2016\IMG_20160505_1915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5" y="1785938"/>
            <a:ext cx="4214813" cy="507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r-HR" dirty="0" smtClean="0">
                <a:solidFill>
                  <a:srgbClr val="FF0000"/>
                </a:solidFill>
                <a:latin typeface="Comic Sans MS" pitchFamily="66" charset="0"/>
              </a:rPr>
              <a:t>Porta </a:t>
            </a:r>
            <a:r>
              <a:rPr lang="hr-HR" dirty="0" err="1" smtClean="0">
                <a:solidFill>
                  <a:srgbClr val="FF0000"/>
                </a:solidFill>
                <a:latin typeface="Comic Sans MS" pitchFamily="66" charset="0"/>
              </a:rPr>
              <a:t>Ferrea</a:t>
            </a:r>
            <a:r>
              <a:rPr lang="hr-HR" dirty="0" smtClean="0">
                <a:solidFill>
                  <a:srgbClr val="FF0000"/>
                </a:solidFill>
                <a:latin typeface="Comic Sans MS" pitchFamily="66" charset="0"/>
              </a:rPr>
              <a:t> (Željezna vrata)</a:t>
            </a:r>
            <a:endParaRPr lang="hr-HR" dirty="0"/>
          </a:p>
        </p:txBody>
      </p:sp>
      <p:pic>
        <p:nvPicPr>
          <p:cNvPr id="3" name="Picture 5" descr="C:\Documents and Settings\Keti Daničić\My Documents\100OLYMP\P10100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3" y="1571625"/>
            <a:ext cx="4071937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 descr="S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6450" y="1500188"/>
            <a:ext cx="452755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r-HR" dirty="0" smtClean="0">
                <a:solidFill>
                  <a:srgbClr val="00B050"/>
                </a:solidFill>
                <a:latin typeface="Comic Sans MS" pitchFamily="66" charset="0"/>
              </a:rPr>
              <a:t>Vestibul</a:t>
            </a:r>
            <a:endParaRPr lang="hr-HR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17411" name="Picture 4" descr="C:\Users\Kety\Desktop\Split 5.5.2016\IMG_20160505_1921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5750" y="1714500"/>
            <a:ext cx="3394075" cy="5143500"/>
          </a:xfrm>
          <a:noFill/>
        </p:spPr>
      </p:pic>
      <p:pic>
        <p:nvPicPr>
          <p:cNvPr id="17412" name="Picture 5" descr="C:\Users\Kety\Desktop\Split 5.5.2016\IMG_20160505_1920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88" y="1143000"/>
            <a:ext cx="3643312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6" descr="C:\Users\Kety\Desktop\Split 5.5.2016\IMG_20160505_1921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188" y="1357313"/>
            <a:ext cx="2571750" cy="550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43000" y="274638"/>
            <a:ext cx="7543800" cy="1143000"/>
          </a:xfrm>
        </p:spPr>
        <p:txBody>
          <a:bodyPr/>
          <a:lstStyle/>
          <a:p>
            <a:pPr>
              <a:defRPr/>
            </a:pPr>
            <a:r>
              <a:rPr lang="hr-HR" dirty="0" smtClean="0">
                <a:solidFill>
                  <a:srgbClr val="00B050"/>
                </a:solidFill>
                <a:latin typeface="Comic Sans MS" pitchFamily="66" charset="0"/>
              </a:rPr>
              <a:t>Podrumi palače</a:t>
            </a:r>
            <a:endParaRPr lang="hr-HR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18435" name="Picture 2" descr="C:\Users\Kety\Desktop\Split 5.5.2016\IMG_20160505_1925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38" y="1428750"/>
            <a:ext cx="4429125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3" descr="C:\Users\Kety\Desktop\Split 5.5.2016\IMG_20160505_1926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75" y="1428750"/>
            <a:ext cx="3643313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4" descr="C:\Users\Kety\Desktop\Split 5.5.2016\IMG_20160505_1926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3" y="0"/>
            <a:ext cx="2357437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57" name="Rectangle 17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4257675" cy="1143000"/>
          </a:xfrm>
        </p:spPr>
        <p:txBody>
          <a:bodyPr/>
          <a:lstStyle/>
          <a:p>
            <a:pPr eaLnBrk="1" hangingPunct="1">
              <a:defRPr/>
            </a:pPr>
            <a:r>
              <a:rPr lang="hr-HR" sz="4800" dirty="0" smtClean="0">
                <a:solidFill>
                  <a:srgbClr val="33CC33"/>
                </a:solidFill>
                <a:latin typeface="Comic Sans MS" pitchFamily="66" charset="0"/>
              </a:rPr>
              <a:t>Peristil</a:t>
            </a:r>
            <a:r>
              <a:rPr lang="hr-HR" dirty="0" smtClean="0"/>
              <a:t> </a:t>
            </a:r>
          </a:p>
        </p:txBody>
      </p:sp>
      <p:sp>
        <p:nvSpPr>
          <p:cNvPr id="87059" name="Rectangle 19"/>
          <p:cNvSpPr>
            <a:spLocks noGrp="1" noChangeArrowheads="1"/>
          </p:cNvSpPr>
          <p:nvPr>
            <p:ph sz="half" idx="1"/>
          </p:nvPr>
        </p:nvSpPr>
        <p:spPr>
          <a:xfrm>
            <a:off x="457200" y="1600200"/>
            <a:ext cx="4038600" cy="1684338"/>
          </a:xfrm>
        </p:spPr>
        <p:txBody>
          <a:bodyPr/>
          <a:lstStyle/>
          <a:p>
            <a:pPr eaLnBrk="1" hangingPunct="1">
              <a:defRPr/>
            </a:pPr>
            <a:r>
              <a:rPr lang="hr-HR" sz="3200" dirty="0" smtClean="0">
                <a:latin typeface="Comic Sans MS" pitchFamily="66" charset="0"/>
              </a:rPr>
              <a:t>Otvorena dvorana okružena stupovljem</a:t>
            </a:r>
          </a:p>
        </p:txBody>
      </p:sp>
      <p:pic>
        <p:nvPicPr>
          <p:cNvPr id="87060" name="Picture 20" descr="izleti-split[1]"/>
          <p:cNvPicPr>
            <a:picLocks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4313" y="3286125"/>
            <a:ext cx="3811587" cy="2859088"/>
          </a:xfrm>
          <a:noFill/>
        </p:spPr>
      </p:pic>
      <p:pic>
        <p:nvPicPr>
          <p:cNvPr id="87062" name="Picture 22" descr="PERISTIL 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45263" y="285750"/>
            <a:ext cx="2598737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64" name="Text Box 24"/>
          <p:cNvSpPr txBox="1">
            <a:spLocks noChangeArrowheads="1"/>
          </p:cNvSpPr>
          <p:nvPr/>
        </p:nvSpPr>
        <p:spPr bwMode="auto">
          <a:xfrm>
            <a:off x="5292725" y="4149725"/>
            <a:ext cx="2951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hr-HR" sz="2400" b="1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Peristil u 17. st.</a:t>
            </a:r>
          </a:p>
        </p:txBody>
      </p:sp>
      <p:sp>
        <p:nvSpPr>
          <p:cNvPr id="87065" name="Text Box 25"/>
          <p:cNvSpPr txBox="1">
            <a:spLocks noChangeArrowheads="1"/>
          </p:cNvSpPr>
          <p:nvPr/>
        </p:nvSpPr>
        <p:spPr bwMode="auto">
          <a:xfrm>
            <a:off x="285750" y="6021388"/>
            <a:ext cx="38576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hr-HR" sz="24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Peristil-današnji izgled</a:t>
            </a:r>
          </a:p>
        </p:txBody>
      </p:sp>
      <p:pic>
        <p:nvPicPr>
          <p:cNvPr id="19464" name="Picture 8" descr="C:\Users\Kety\Desktop\Split 5.5.2016\IMG_20160505_1924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0" y="285750"/>
            <a:ext cx="2000250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5" name="Picture 9" descr="C:\Users\Kety\Desktop\Split 5.5.2016\IMG_20160505_1920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7688" y="500063"/>
            <a:ext cx="4572000" cy="614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7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7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7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7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7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7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70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7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87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7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7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7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7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7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7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70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70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7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57" grpId="0"/>
      <p:bldP spid="87059" grpId="0"/>
      <p:bldP spid="87064" grpId="0"/>
      <p:bldP spid="8706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r-HR" dirty="0" err="1" smtClean="0">
                <a:solidFill>
                  <a:srgbClr val="FF99CC"/>
                </a:solidFill>
                <a:latin typeface="Comic Sans MS" pitchFamily="66" charset="0"/>
              </a:rPr>
              <a:t>Jupiterev</a:t>
            </a:r>
            <a:r>
              <a:rPr lang="hr-HR" dirty="0" smtClean="0">
                <a:solidFill>
                  <a:srgbClr val="FF99CC"/>
                </a:solidFill>
                <a:latin typeface="Comic Sans MS" pitchFamily="66" charset="0"/>
              </a:rPr>
              <a:t> hram-danas krstionica sv. Ivana</a:t>
            </a:r>
            <a:endParaRPr lang="hr-HR" dirty="0"/>
          </a:p>
        </p:txBody>
      </p:sp>
      <p:pic>
        <p:nvPicPr>
          <p:cNvPr id="20483" name="Picture 2" descr="C:\Users\Kety\Desktop\Split 5.5.2016\IMG_20160505_18244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 rot="4962257">
            <a:off x="-219869" y="2421732"/>
            <a:ext cx="4594225" cy="3598862"/>
          </a:xfrm>
          <a:noFill/>
        </p:spPr>
      </p:pic>
      <p:pic>
        <p:nvPicPr>
          <p:cNvPr id="20484" name="Picture 4" descr="C:\Users\Kety\Desktop\Split 5.5.2016\IMG_20160505_183003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929063" y="3929063"/>
            <a:ext cx="3429000" cy="2714625"/>
          </a:xfrm>
          <a:noFill/>
        </p:spPr>
      </p:pic>
      <p:pic>
        <p:nvPicPr>
          <p:cNvPr id="20485" name="Picture 3" descr="C:\Users\Kety\Desktop\Split 5.5.2016\IMG_20160505_1826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635329">
            <a:off x="3471863" y="1684338"/>
            <a:ext cx="2914650" cy="150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 descr="C:\Documents and Settings\Keti Daničić\My Documents\katedrala\keti 9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6572250" y="1571625"/>
            <a:ext cx="2403475" cy="3357563"/>
          </a:xfrm>
          <a:noFill/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r-HR" dirty="0" smtClean="0">
                <a:solidFill>
                  <a:srgbClr val="FF99CC"/>
                </a:solidFill>
                <a:latin typeface="Comic Sans MS" pitchFamily="66" charset="0"/>
              </a:rPr>
              <a:t>Carev Mauzolej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9750" y="1268413"/>
            <a:ext cx="5545138" cy="3744912"/>
          </a:xfrm>
        </p:spPr>
        <p:txBody>
          <a:bodyPr/>
          <a:lstStyle/>
          <a:p>
            <a:pPr eaLnBrk="1" hangingPunct="1">
              <a:defRPr/>
            </a:pPr>
            <a:r>
              <a:rPr lang="hr-HR" dirty="0" smtClean="0">
                <a:latin typeface="Comic Sans MS" pitchFamily="66" charset="0"/>
              </a:rPr>
              <a:t>Glavna građevina u palači posvećena samom Dioklecijanu</a:t>
            </a:r>
          </a:p>
          <a:p>
            <a:pPr eaLnBrk="1" hangingPunct="1">
              <a:defRPr/>
            </a:pPr>
            <a:r>
              <a:rPr lang="hr-HR" dirty="0" smtClean="0">
                <a:latin typeface="Comic Sans MS" pitchFamily="66" charset="0"/>
              </a:rPr>
              <a:t> Sačuvan u cjelini, osim careva sarkofaga</a:t>
            </a:r>
          </a:p>
          <a:p>
            <a:pPr eaLnBrk="1" hangingPunct="1">
              <a:defRPr/>
            </a:pPr>
            <a:r>
              <a:rPr lang="hr-HR" dirty="0" smtClean="0">
                <a:latin typeface="Comic Sans MS" pitchFamily="66" charset="0"/>
              </a:rPr>
              <a:t>Današnja katedrala sv. </a:t>
            </a:r>
            <a:r>
              <a:rPr lang="hr-HR" dirty="0" err="1" smtClean="0">
                <a:latin typeface="Comic Sans MS" pitchFamily="66" charset="0"/>
              </a:rPr>
              <a:t>Dujma</a:t>
            </a:r>
            <a:endParaRPr lang="hr-HR" dirty="0" smtClean="0">
              <a:latin typeface="Comic Sans MS" pitchFamily="66" charset="0"/>
            </a:endParaRPr>
          </a:p>
          <a:p>
            <a:pPr eaLnBrk="1" hangingPunct="1">
              <a:defRPr/>
            </a:pPr>
            <a:endParaRPr lang="hr-HR" dirty="0" smtClean="0"/>
          </a:p>
        </p:txBody>
      </p:sp>
      <p:pic>
        <p:nvPicPr>
          <p:cNvPr id="88068" name="Picture 4" descr="113px-SPLIT-Mausoleum_front_restored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588" y="981075"/>
            <a:ext cx="1966912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0" name="Picture 6" descr="120px-SPLIT-Mausoleum_3D_view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5032375"/>
            <a:ext cx="1873250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2" name="Picture 8" descr="120px-SPLIT-Mausoleum_1912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500" y="4786313"/>
            <a:ext cx="237490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6" name="Picture 12" descr="120px-SPLIT-Sphinx_peristyle[1]"/>
          <p:cNvPicPr>
            <a:picLocks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929313" y="3786188"/>
            <a:ext cx="2663825" cy="1598612"/>
          </a:xfrm>
          <a:noFill/>
        </p:spPr>
      </p:pic>
      <p:sp>
        <p:nvSpPr>
          <p:cNvPr id="21512" name="Pravokutnik 7"/>
          <p:cNvSpPr>
            <a:spLocks noChangeArrowheads="1"/>
          </p:cNvSpPr>
          <p:nvPr/>
        </p:nvSpPr>
        <p:spPr bwMode="auto">
          <a:xfrm>
            <a:off x="5429250" y="3105150"/>
            <a:ext cx="37147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>
                <a:solidFill>
                  <a:srgbClr val="FF99CC"/>
                </a:solidFill>
              </a:rPr>
              <a:t>Egipatska sfinga s licem Tutmosisa III(1468.-1436.g.pr.k)</a:t>
            </a: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61111E-6 3.33333E-6  C 0.06892 3.33333E-6  0.125 0.02847  0.125 0.06389  C 0.125 0.09907  0.06892 0.12777  3.61111E-6 0.12777  C -0.0691 0.12777  -0.125 0.09907  -0.125 0.06389  C -0.125 0.02847  -0.0691 3.33333E-6  3.61111E-6 3.33333E-6  Z " pathEditMode="relative">
                                      <p:cBhvr>
                                        <p:cTn id="6" dur="2000" fill="hold"/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8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8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88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8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8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8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6" grpId="0"/>
      <p:bldP spid="88067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39862"/>
          </a:xfrm>
        </p:spPr>
        <p:txBody>
          <a:bodyPr/>
          <a:lstStyle/>
          <a:p>
            <a:pPr>
              <a:defRPr/>
            </a:pPr>
            <a:r>
              <a:rPr lang="hr-HR" sz="2400" dirty="0" smtClean="0">
                <a:latin typeface="Comic Sans MS" pitchFamily="66" charset="0"/>
              </a:rPr>
              <a:t>Pogledali smo </a:t>
            </a:r>
            <a:r>
              <a:rPr lang="hr-HR" sz="2400" dirty="0" smtClean="0">
                <a:solidFill>
                  <a:srgbClr val="FF0000"/>
                </a:solidFill>
                <a:latin typeface="Comic Sans MS" pitchFamily="66" charset="0"/>
              </a:rPr>
              <a:t>kriptu</a:t>
            </a:r>
            <a:r>
              <a:rPr lang="hr-HR" sz="2400" dirty="0" smtClean="0">
                <a:latin typeface="Comic Sans MS" pitchFamily="66" charset="0"/>
              </a:rPr>
              <a:t> (podzemna prostorija u crkvi  koji je služila za čuvanje relikvija, katakomba) nekad zatvor,  s pitkom vodom u središtu .</a:t>
            </a:r>
            <a:endParaRPr lang="hr-HR" sz="2400" dirty="0">
              <a:latin typeface="Comic Sans MS" pitchFamily="66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5114925" cy="4900613"/>
          </a:xfrm>
        </p:spPr>
        <p:txBody>
          <a:bodyPr/>
          <a:lstStyle/>
          <a:p>
            <a:pPr>
              <a:defRPr/>
            </a:pPr>
            <a:r>
              <a:rPr lang="hr-HR" dirty="0" smtClean="0"/>
              <a:t>Carev Mauzolej – današnja katedrala sv, </a:t>
            </a:r>
            <a:r>
              <a:rPr lang="hr-HR" dirty="0" err="1" smtClean="0"/>
              <a:t>Dujma</a:t>
            </a:r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>.. pjesnik Vinko Grabovac hvalio je Split, nabrajajući četiri najistaknutije znamenitosti dalmatinskih gradova:</a:t>
            </a:r>
            <a:br>
              <a:rPr lang="hr-HR" dirty="0" smtClean="0"/>
            </a:br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>“</a:t>
            </a:r>
            <a:r>
              <a:rPr lang="hr-HR" dirty="0" err="1" smtClean="0"/>
              <a:t>Nut</a:t>
            </a:r>
            <a:r>
              <a:rPr lang="hr-HR" dirty="0" smtClean="0"/>
              <a:t> tvrdina(zidina)Zadra grada,</a:t>
            </a:r>
            <a:br>
              <a:rPr lang="hr-HR" dirty="0" smtClean="0"/>
            </a:br>
            <a:r>
              <a:rPr lang="hr-HR" dirty="0" smtClean="0"/>
              <a:t> Šibenika crkve grada,</a:t>
            </a:r>
            <a:br>
              <a:rPr lang="hr-HR" dirty="0" smtClean="0"/>
            </a:br>
            <a:r>
              <a:rPr lang="hr-HR" dirty="0" smtClean="0"/>
              <a:t> u Trogiru zvona svita,</a:t>
            </a:r>
            <a:br>
              <a:rPr lang="hr-HR" dirty="0" smtClean="0"/>
            </a:br>
            <a:r>
              <a:rPr lang="hr-HR" dirty="0" smtClean="0"/>
              <a:t> a zvonika </a:t>
            </a:r>
            <a:r>
              <a:rPr lang="hr-HR" dirty="0" err="1" smtClean="0"/>
              <a:t>nut</a:t>
            </a:r>
            <a:r>
              <a:rPr lang="hr-HR" dirty="0" smtClean="0"/>
              <a:t> od Splita.”</a:t>
            </a:r>
            <a:endParaRPr lang="hr-HR" dirty="0"/>
          </a:p>
        </p:txBody>
      </p:sp>
      <p:pic>
        <p:nvPicPr>
          <p:cNvPr id="5" name="Picture 4" descr="C:\Documents and Settings\Keti Daničić\My Documents\katedrala\P522003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500688" y="2357438"/>
            <a:ext cx="3429000" cy="3724275"/>
          </a:xfrm>
          <a:noFill/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r-HR" smtClean="0">
                <a:solidFill>
                  <a:schemeClr val="hlink"/>
                </a:solidFill>
                <a:latin typeface="Comic Sans MS" pitchFamily="66" charset="0"/>
              </a:rPr>
              <a:t>Dioklecijan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41438"/>
            <a:ext cx="5267325" cy="5040312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hr-HR" smtClean="0">
                <a:latin typeface="Comic Sans MS" pitchFamily="66" charset="0"/>
              </a:rPr>
              <a:t>Rimski car (285.-305)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r-HR" smtClean="0">
                <a:latin typeface="Comic Sans MS" pitchFamily="66" charset="0"/>
              </a:rPr>
              <a:t>Pravo ime: Gaj Aurelije Valerije Dioklecijan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r-HR" smtClean="0">
                <a:latin typeface="Comic Sans MS" pitchFamily="66" charset="0"/>
              </a:rPr>
              <a:t>Porijeklom iz Dalmacije (pretpostavlja se da je rođen u Solinu, 236./237. god)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r-HR" smtClean="0">
                <a:latin typeface="Comic Sans MS" pitchFamily="66" charset="0"/>
              </a:rPr>
              <a:t>Potekao je iz siromašne obitelji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r-HR" smtClean="0">
                <a:latin typeface="Comic Sans MS" pitchFamily="66" charset="0"/>
              </a:rPr>
              <a:t>Umro 3. prosinca 313. godine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hr-HR" smtClean="0">
              <a:latin typeface="Comic Sans MS" pitchFamily="66" charset="0"/>
            </a:endParaRPr>
          </a:p>
        </p:txBody>
      </p:sp>
      <p:pic>
        <p:nvPicPr>
          <p:cNvPr id="64516" name="Picture 4" descr="Dioklecijan"/>
          <p:cNvPicPr>
            <a:picLocks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 rot="1003458">
            <a:off x="6516688" y="476250"/>
            <a:ext cx="1960562" cy="2592388"/>
          </a:xfrm>
          <a:noFill/>
        </p:spPr>
      </p:pic>
      <p:pic>
        <p:nvPicPr>
          <p:cNvPr id="64522" name="Picture 10" descr="Dioklecijan"/>
          <p:cNvPicPr>
            <a:picLocks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 rot="20834824">
            <a:off x="6464300" y="3622675"/>
            <a:ext cx="2006600" cy="2663825"/>
          </a:xfrm>
          <a:noFill/>
        </p:spPr>
      </p:pic>
    </p:spTree>
  </p:cSld>
  <p:clrMapOvr>
    <a:masterClrMapping/>
  </p:clrMapOvr>
  <p:transition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645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4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4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45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4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4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64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4" grpId="0"/>
      <p:bldP spid="6451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r-HR" smtClean="0">
                <a:solidFill>
                  <a:srgbClr val="FFFF00"/>
                </a:solidFill>
                <a:latin typeface="Comic Sans MS" pitchFamily="66" charset="0"/>
              </a:rPr>
              <a:t>Značaj palače danas</a:t>
            </a:r>
          </a:p>
        </p:txBody>
      </p:sp>
      <p:sp>
        <p:nvSpPr>
          <p:cNvPr id="108550" name="Rectangle 6"/>
          <p:cNvSpPr>
            <a:spLocks noGrp="1" noChangeArrowheads="1"/>
          </p:cNvSpPr>
          <p:nvPr>
            <p:ph sz="half" idx="1"/>
          </p:nvPr>
        </p:nvSpPr>
        <p:spPr>
          <a:xfrm>
            <a:off x="457200" y="1600200"/>
            <a:ext cx="4906963" cy="604838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hr-HR" sz="3600" smtClean="0">
                <a:latin typeface="Comic Sans MS" pitchFamily="66" charset="0"/>
              </a:rPr>
              <a:t>Simbol Splita</a:t>
            </a:r>
          </a:p>
        </p:txBody>
      </p:sp>
      <p:pic>
        <p:nvPicPr>
          <p:cNvPr id="108551" name="Picture 7" descr="500k-stara-nalicje[1]"/>
          <p:cNvPicPr>
            <a:picLocks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435600" y="1916113"/>
            <a:ext cx="3319463" cy="1674812"/>
          </a:xfrm>
          <a:noFill/>
        </p:spPr>
      </p:pic>
      <p:sp>
        <p:nvSpPr>
          <p:cNvPr id="1085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pPr eaLnBrk="1" hangingPunct="1">
              <a:defRPr/>
            </a:pPr>
            <a:endParaRPr lang="hr-HR" smtClean="0"/>
          </a:p>
          <a:p>
            <a:pPr eaLnBrk="1" hangingPunct="1">
              <a:defRPr/>
            </a:pPr>
            <a:endParaRPr lang="hr-HR" smtClean="0"/>
          </a:p>
        </p:txBody>
      </p:sp>
      <p:pic>
        <p:nvPicPr>
          <p:cNvPr id="108553" name="Picture 9" descr="Peristil, centralno dvorište ispred Mauzoleja je mjesto čestih događanja">
            <a:hlinkClick r:id="rId3" tooltip="&quot;Peristil, centralno dvorište ispred Mauzoleja je mjesto čestih događanja&quot;"/>
          </p:cNvPr>
          <p:cNvPicPr>
            <a:picLocks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714875" y="4000500"/>
            <a:ext cx="3455988" cy="2590800"/>
          </a:xfrm>
          <a:noFill/>
        </p:spPr>
      </p:pic>
      <p:sp>
        <p:nvSpPr>
          <p:cNvPr id="108556" name="Text Box 12"/>
          <p:cNvSpPr txBox="1">
            <a:spLocks noChangeArrowheads="1"/>
          </p:cNvSpPr>
          <p:nvPr/>
        </p:nvSpPr>
        <p:spPr bwMode="auto">
          <a:xfrm>
            <a:off x="395288" y="2276475"/>
            <a:ext cx="511175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hr-HR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Nalazi se na novčanici od 500 kn</a:t>
            </a:r>
          </a:p>
          <a:p>
            <a:pPr>
              <a:spcBef>
                <a:spcPct val="50000"/>
              </a:spcBef>
              <a:defRPr/>
            </a:pPr>
            <a:endParaRPr lang="hr-HR" sz="3600" dirty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108558" name="Text Box 14"/>
          <p:cNvSpPr txBox="1">
            <a:spLocks noChangeArrowheads="1"/>
          </p:cNvSpPr>
          <p:nvPr/>
        </p:nvSpPr>
        <p:spPr bwMode="auto">
          <a:xfrm>
            <a:off x="250825" y="3500438"/>
            <a:ext cx="5111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hr-HR" sz="36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Turistička atrakcija</a:t>
            </a:r>
          </a:p>
        </p:txBody>
      </p:sp>
      <p:sp>
        <p:nvSpPr>
          <p:cNvPr id="9" name="Pravokutnik 8"/>
          <p:cNvSpPr/>
          <p:nvPr/>
        </p:nvSpPr>
        <p:spPr>
          <a:xfrm>
            <a:off x="428625" y="5183188"/>
            <a:ext cx="4000500" cy="8620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hr-HR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1979. </a:t>
            </a:r>
            <a:r>
              <a:rPr lang="hr-HR" sz="2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uvrštea</a:t>
            </a:r>
            <a:r>
              <a:rPr lang="hr-HR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u UNESCO-</a:t>
            </a:r>
            <a:r>
              <a:rPr lang="hr-HR" sz="2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ov</a:t>
            </a:r>
            <a:endParaRPr lang="hr-HR" sz="20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hr-HR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popis svjetske kulturne baštine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8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8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8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8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8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8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8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8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8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8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8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8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8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8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85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85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85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85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85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85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85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85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8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8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8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8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8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8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8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85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8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46" grpId="0"/>
      <p:bldP spid="108550" grpId="0"/>
      <p:bldP spid="108556" grpId="0"/>
      <p:bldP spid="10855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04813"/>
            <a:ext cx="8229600" cy="60960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hr-HR" sz="4800" dirty="0" smtClean="0">
                <a:solidFill>
                  <a:srgbClr val="FFFF00"/>
                </a:solidFill>
                <a:latin typeface="Comic Sans MS" pitchFamily="66" charset="0"/>
              </a:rPr>
              <a:t>Prezentacija:</a:t>
            </a:r>
            <a:r>
              <a:rPr lang="hr-HR" sz="4800" dirty="0" smtClean="0">
                <a:latin typeface="Comic Sans MS" pitchFamily="66" charset="0"/>
              </a:rPr>
              <a:t> </a:t>
            </a:r>
            <a:r>
              <a:rPr lang="hr-HR" sz="4800" b="1" dirty="0" smtClean="0">
                <a:solidFill>
                  <a:schemeClr val="accent1"/>
                </a:solidFill>
                <a:latin typeface="Comic Sans MS" pitchFamily="66" charset="0"/>
              </a:rPr>
              <a:t>DIOKLECIJAN I NJEGOVA PALAČA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endParaRPr lang="hr-HR" sz="4800" dirty="0" smtClean="0">
              <a:latin typeface="Comic Sans MS" pitchFamily="66" charset="0"/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r-HR" sz="4800" dirty="0" smtClean="0">
                <a:solidFill>
                  <a:srgbClr val="FFFF00"/>
                </a:solidFill>
                <a:latin typeface="Comic Sans MS" pitchFamily="66" charset="0"/>
              </a:rPr>
              <a:t>Prezentaciju načinili učenici: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r-HR" sz="4800" dirty="0" smtClean="0">
                <a:latin typeface="Comic Sans MS" pitchFamily="66" charset="0"/>
              </a:rPr>
              <a:t> </a:t>
            </a:r>
            <a:r>
              <a:rPr lang="hr-HR" sz="4800" dirty="0" smtClean="0">
                <a:solidFill>
                  <a:srgbClr val="FF9900"/>
                </a:solidFill>
                <a:latin typeface="Comic Sans MS" pitchFamily="66" charset="0"/>
              </a:rPr>
              <a:t> 5.</a:t>
            </a:r>
            <a:r>
              <a:rPr lang="hr-HR" sz="4800" baseline="30000" dirty="0" smtClean="0">
                <a:solidFill>
                  <a:srgbClr val="FF9900"/>
                </a:solidFill>
                <a:latin typeface="Comic Sans MS" pitchFamily="66" charset="0"/>
              </a:rPr>
              <a:t>b Ana </a:t>
            </a:r>
            <a:r>
              <a:rPr lang="hr-HR" sz="4800" baseline="30000" dirty="0" err="1" smtClean="0">
                <a:solidFill>
                  <a:srgbClr val="FF9900"/>
                </a:solidFill>
                <a:latin typeface="Comic Sans MS" pitchFamily="66" charset="0"/>
              </a:rPr>
              <a:t>Medak</a:t>
            </a:r>
            <a:r>
              <a:rPr lang="hr-HR" sz="4800" baseline="30000" dirty="0" smtClean="0">
                <a:solidFill>
                  <a:srgbClr val="FF9900"/>
                </a:solidFill>
                <a:latin typeface="Comic Sans MS" pitchFamily="66" charset="0"/>
              </a:rPr>
              <a:t> Kovačić i Kristina Daničić</a:t>
            </a:r>
          </a:p>
        </p:txBody>
      </p:sp>
    </p:spTree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0" fill="hold"/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0" fill="hold"/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0" fill="hold"/>
                                        <p:tgtEl>
                                          <p:spTgt spid="111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0" fill="hold"/>
                                        <p:tgtEl>
                                          <p:spTgt spid="111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9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0"/>
            <a:ext cx="8929688" cy="1143000"/>
          </a:xfrm>
        </p:spPr>
        <p:txBody>
          <a:bodyPr/>
          <a:lstStyle/>
          <a:p>
            <a:pPr>
              <a:defRPr/>
            </a:pPr>
            <a:r>
              <a:rPr lang="hr-HR" sz="3200" dirty="0" smtClean="0">
                <a:solidFill>
                  <a:srgbClr val="FFFF00"/>
                </a:solidFill>
                <a:latin typeface="Comic Sans MS" pitchFamily="66" charset="0"/>
              </a:rPr>
              <a:t>Radni materijali</a:t>
            </a:r>
            <a:r>
              <a:rPr lang="hr-HR" sz="3200" dirty="0" smtClean="0">
                <a:latin typeface="Comic Sans MS" pitchFamily="66" charset="0"/>
              </a:rPr>
              <a:t/>
            </a:r>
            <a:br>
              <a:rPr lang="hr-HR" sz="3200" dirty="0" smtClean="0">
                <a:latin typeface="Comic Sans MS" pitchFamily="66" charset="0"/>
              </a:rPr>
            </a:br>
            <a:endParaRPr lang="hr-HR" sz="3200" dirty="0"/>
          </a:p>
        </p:txBody>
      </p:sp>
      <p:sp>
        <p:nvSpPr>
          <p:cNvPr id="4" name="Rezervirano mjesto sadržaja 3"/>
          <p:cNvSpPr>
            <a:spLocks noGrp="1"/>
          </p:cNvSpPr>
          <p:nvPr>
            <p:ph sz="quarter" idx="2"/>
          </p:nvPr>
        </p:nvSpPr>
        <p:spPr>
          <a:xfrm>
            <a:off x="3929063" y="785813"/>
            <a:ext cx="4757737" cy="5072062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hr-HR" sz="1800" dirty="0" smtClean="0">
                <a:solidFill>
                  <a:srgbClr val="FF99CC"/>
                </a:solidFill>
              </a:rPr>
              <a:t>Cilj. Učenike upoznati  s povijesno-društvenim i kulturnim  kontekstom  nastajanja i razvitka Dioklecijanove palače te grada Splita. </a:t>
            </a:r>
          </a:p>
          <a:p>
            <a:pPr>
              <a:buFont typeface="Wingdings" pitchFamily="2" charset="2"/>
              <a:buNone/>
              <a:defRPr/>
            </a:pPr>
            <a:r>
              <a:rPr lang="hr-HR" sz="1800" dirty="0" smtClean="0">
                <a:solidFill>
                  <a:srgbClr val="FF99CC"/>
                </a:solidFill>
              </a:rPr>
              <a:t>      </a:t>
            </a:r>
            <a:r>
              <a:rPr lang="hr-HR" sz="1800" dirty="0" err="1" smtClean="0">
                <a:solidFill>
                  <a:srgbClr val="FF99CC"/>
                </a:solidFill>
              </a:rPr>
              <a:t>Izvanučionička</a:t>
            </a:r>
            <a:r>
              <a:rPr lang="hr-HR" sz="1800" dirty="0" smtClean="0">
                <a:solidFill>
                  <a:srgbClr val="FF99CC"/>
                </a:solidFill>
              </a:rPr>
              <a:t> nastava bila je još jedan dodatan motiv za bolje i potpunije razumijevanje  tema  koje su se obrađivale na satu povijesti.</a:t>
            </a:r>
          </a:p>
          <a:p>
            <a:pPr>
              <a:buFont typeface="Wingdings" pitchFamily="2" charset="2"/>
              <a:buNone/>
              <a:defRPr/>
            </a:pPr>
            <a:r>
              <a:rPr lang="hr-HR" sz="1800" dirty="0" smtClean="0">
                <a:solidFill>
                  <a:srgbClr val="FF99CC"/>
                </a:solidFill>
              </a:rPr>
              <a:t>      Poticanje  učenika na razvijanje svijesti  o baštini  visokih umjetničkih vrijednosti, zamišljena  kao interdisciplinarna  cjelina pa   tako obuhvaća područja povijesti , zemljopisa , hrvatskog jezika, engleskog jezika i glazbene kulture. </a:t>
            </a:r>
          </a:p>
          <a:p>
            <a:pPr>
              <a:buFont typeface="Wingdings" pitchFamily="2" charset="2"/>
              <a:buNone/>
              <a:defRPr/>
            </a:pPr>
            <a:r>
              <a:rPr lang="hr-HR" sz="1800" dirty="0" smtClean="0">
                <a:solidFill>
                  <a:srgbClr val="FF99CC"/>
                </a:solidFill>
              </a:rPr>
              <a:t>      Osuvremenjivanjem nastave ,traži se veća aktivnost  od učenika  u radu i uključivanje u nastavni proces , čime se otvara  veći prostor za njihovu kreativnost i terenski rad.</a:t>
            </a:r>
          </a:p>
          <a:p>
            <a:pPr>
              <a:buFont typeface="Wingdings" pitchFamily="2" charset="2"/>
              <a:buNone/>
              <a:defRPr/>
            </a:pPr>
            <a:endParaRPr lang="hr-HR" sz="1800" dirty="0" smtClean="0"/>
          </a:p>
          <a:p>
            <a:pPr>
              <a:buFont typeface="Wingdings" pitchFamily="2" charset="2"/>
              <a:buNone/>
              <a:defRPr/>
            </a:pPr>
            <a:endParaRPr lang="hr-HR" sz="1800" dirty="0" smtClean="0"/>
          </a:p>
        </p:txBody>
      </p:sp>
      <p:sp>
        <p:nvSpPr>
          <p:cNvPr id="5" name="Rezervirano mjesto sadržaja 4"/>
          <p:cNvSpPr>
            <a:spLocks noGrp="1"/>
          </p:cNvSpPr>
          <p:nvPr>
            <p:ph sz="quarter" idx="3"/>
          </p:nvPr>
        </p:nvSpPr>
        <p:spPr>
          <a:xfrm>
            <a:off x="3357563" y="5572125"/>
            <a:ext cx="4714875" cy="714375"/>
          </a:xfrm>
        </p:spPr>
        <p:txBody>
          <a:bodyPr/>
          <a:lstStyle/>
          <a:p>
            <a:pPr>
              <a:defRPr/>
            </a:pPr>
            <a:r>
              <a:rPr lang="hr-HR" sz="2000" dirty="0" smtClean="0">
                <a:solidFill>
                  <a:srgbClr val="FF99CC"/>
                </a:solidFill>
              </a:rPr>
              <a:t>.</a:t>
            </a:r>
            <a:endParaRPr lang="hr-HR" sz="2000" dirty="0">
              <a:solidFill>
                <a:srgbClr val="FF99CC"/>
              </a:solidFill>
            </a:endParaRPr>
          </a:p>
        </p:txBody>
      </p:sp>
      <p:pic>
        <p:nvPicPr>
          <p:cNvPr id="25605" name="Picture 6" descr="C:\Users\Kety\Desktop\Nova mapa\IMG_20160510_18174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 rot="4255229">
            <a:off x="214313" y="1785938"/>
            <a:ext cx="4038600" cy="3028950"/>
          </a:xfrm>
          <a:noFill/>
        </p:spPr>
      </p:pic>
    </p:spTree>
  </p:cSld>
  <p:clrMapOvr>
    <a:masterClrMapping/>
  </p:clrMapOvr>
  <p:transition spd="slow">
    <p:push dir="u"/>
    <p:sndAc>
      <p:stSnd>
        <p:snd r:embed="rId2" name="type.wav"/>
      </p:stSnd>
    </p:sndAc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r-HR" dirty="0" smtClean="0">
                <a:solidFill>
                  <a:srgbClr val="FFFF00"/>
                </a:solidFill>
              </a:rPr>
              <a:t>sastav”Moj život u doba  cara Dioklecijana,</a:t>
            </a:r>
            <a:br>
              <a:rPr lang="hr-HR" dirty="0" smtClean="0">
                <a:solidFill>
                  <a:srgbClr val="FFFF00"/>
                </a:solidFill>
              </a:rPr>
            </a:br>
            <a:r>
              <a:rPr lang="hr-HR" dirty="0" smtClean="0">
                <a:solidFill>
                  <a:srgbClr val="FFFF00"/>
                </a:solidFill>
              </a:rPr>
              <a:t>…prevodili na Engleskom jeziku</a:t>
            </a:r>
            <a:endParaRPr lang="hr-HR" dirty="0"/>
          </a:p>
        </p:txBody>
      </p:sp>
      <p:pic>
        <p:nvPicPr>
          <p:cNvPr id="1028" name="Picture 7" descr="C:\Users\Kety\Desktop\Nova mapa\IMG_20160510_18143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 rot="9843303">
            <a:off x="569913" y="2333625"/>
            <a:ext cx="4038600" cy="3849688"/>
          </a:xfrm>
          <a:noFill/>
        </p:spPr>
      </p:pic>
      <p:graphicFrame>
        <p:nvGraphicFramePr>
          <p:cNvPr id="1026" name="Object 2"/>
          <p:cNvGraphicFramePr>
            <a:graphicFrameLocks noChangeAspect="1"/>
          </p:cNvGraphicFramePr>
          <p:nvPr>
            <p:ph sz="quarter" idx="3"/>
          </p:nvPr>
        </p:nvGraphicFramePr>
        <p:xfrm>
          <a:off x="5643563" y="4152900"/>
          <a:ext cx="3006725" cy="2705100"/>
        </p:xfrm>
        <a:graphic>
          <a:graphicData uri="http://schemas.openxmlformats.org/presentationml/2006/ole">
            <p:oleObj spid="_x0000_s1026" name="Document" r:id="rId4" imgW="5794942" imgH="4216461" progId="Word.Document.12">
              <p:embed/>
            </p:oleObj>
          </a:graphicData>
        </a:graphic>
      </p:graphicFrame>
      <p:pic>
        <p:nvPicPr>
          <p:cNvPr id="1029" name="Picture 9" descr="C:\Users\Kety\Desktop\Nova mapa\IMG_20160510_181644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857750" y="2000250"/>
            <a:ext cx="3429000" cy="207168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r-HR" dirty="0" smtClean="0">
                <a:solidFill>
                  <a:srgbClr val="3366FF"/>
                </a:solidFill>
                <a:latin typeface="Comic Sans MS" pitchFamily="66" charset="0"/>
              </a:rPr>
              <a:t>Odmorište Mosor</a:t>
            </a:r>
            <a:endParaRPr lang="hr-HR" dirty="0">
              <a:solidFill>
                <a:srgbClr val="3366FF"/>
              </a:solidFill>
              <a:latin typeface="Comic Sans MS" pitchFamily="66" charset="0"/>
            </a:endParaRPr>
          </a:p>
        </p:txBody>
      </p:sp>
      <p:pic>
        <p:nvPicPr>
          <p:cNvPr id="26627" name="Picture 2" descr="C:\Users\Kety\Desktop\Split 5.5.2016\DCIM\100OLYMP\P101001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2347913"/>
            <a:ext cx="4038600" cy="3028950"/>
          </a:xfrm>
          <a:noFill/>
        </p:spPr>
      </p:pic>
      <p:pic>
        <p:nvPicPr>
          <p:cNvPr id="26628" name="Picture 3" descr="C:\Users\Kety\Desktop\Split 5.5.2016\DCIM\100OLYMP\P101001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2347913"/>
            <a:ext cx="4038600" cy="3028950"/>
          </a:xfr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r-HR" dirty="0" smtClean="0">
                <a:solidFill>
                  <a:srgbClr val="FF0000"/>
                </a:solidFill>
                <a:latin typeface="Comic Sans MS" pitchFamily="66" charset="0"/>
              </a:rPr>
              <a:t>HNK   SPLIT</a:t>
            </a:r>
            <a:endParaRPr lang="hr-HR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27651" name="Picture 2" descr="C:\Users\Kety\Desktop\Split 5.5.2016\IMG_20160505_19485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749925" y="1500188"/>
            <a:ext cx="3394075" cy="5143500"/>
          </a:xfrm>
          <a:noFill/>
        </p:spPr>
      </p:pic>
      <p:pic>
        <p:nvPicPr>
          <p:cNvPr id="27652" name="Picture 3" descr="C:\Users\Kety\Desktop\Split 5.5.2016\IMG_20160505_1948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38" y="1785938"/>
            <a:ext cx="3357562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4" descr="C:\Users\Kety\Desktop\Split 5.5.2016\IMG_20160505_1948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285875"/>
            <a:ext cx="3000375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5" descr="C:\Users\Kety\Desktop\Split 5.5.2016\IMG_20160505_1948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0438" y="1785938"/>
            <a:ext cx="3071812" cy="478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14313" y="274638"/>
            <a:ext cx="5286375" cy="1143000"/>
          </a:xfrm>
        </p:spPr>
        <p:txBody>
          <a:bodyPr/>
          <a:lstStyle/>
          <a:p>
            <a:pPr>
              <a:defRPr/>
            </a:pPr>
            <a:r>
              <a:rPr lang="hr-HR" sz="3600" dirty="0" smtClean="0">
                <a:solidFill>
                  <a:srgbClr val="FF0000"/>
                </a:solidFill>
                <a:latin typeface="Comic Sans MS" pitchFamily="66" charset="0"/>
              </a:rPr>
              <a:t>SPLITSKI AKVAREL</a:t>
            </a:r>
            <a:endParaRPr lang="hr-HR" sz="36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28675" name="Picture 2" descr="C:\Users\Kety\Desktop\Split 5.5.2016\IMG_20160505_2302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00250"/>
            <a:ext cx="485775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3" descr="C:\Users\Kety\Desktop\Split 5.5.2016\IMG_20160505_2305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75" y="1071563"/>
            <a:ext cx="3500438" cy="535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4" descr="C:\Users\Kety\Desktop\Split 5.5.2016\IMG_20160505_2305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00" y="214313"/>
            <a:ext cx="2857500" cy="664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r-HR" dirty="0" smtClean="0">
                <a:solidFill>
                  <a:srgbClr val="FF0000"/>
                </a:solidFill>
                <a:latin typeface="Comic Sans MS" pitchFamily="66" charset="0"/>
              </a:rPr>
              <a:t>IVO TIJARDOVIĆ</a:t>
            </a:r>
            <a:endParaRPr lang="hr-HR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29699" name="Picture 2" descr="C:\Users\Kety\Desktop\Split 5.5.2016\DCIM\100OLYMP\P101002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28625" y="1600200"/>
            <a:ext cx="8072438" cy="5043488"/>
          </a:xfrm>
          <a:noFill/>
        </p:spPr>
      </p:pic>
    </p:spTree>
  </p:cSld>
  <p:clrMapOvr>
    <a:masterClrMapping/>
  </p:clrMapOvr>
  <p:transition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400675" cy="1143000"/>
          </a:xfrm>
        </p:spPr>
        <p:txBody>
          <a:bodyPr/>
          <a:lstStyle/>
          <a:p>
            <a:pPr>
              <a:defRPr/>
            </a:pPr>
            <a:r>
              <a:rPr lang="hr-HR" dirty="0" smtClean="0">
                <a:solidFill>
                  <a:schemeClr val="tx1"/>
                </a:solidFill>
                <a:latin typeface="Comic Sans MS" pitchFamily="66" charset="0"/>
              </a:rPr>
              <a:t>POLJUD</a:t>
            </a:r>
            <a:endParaRPr lang="hr-HR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30723" name="Picture 2" descr="C:\Users\Kety\Desktop\Split 5.5.2016\DCIM\100OLYMP\P101002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2347913"/>
            <a:ext cx="4038600" cy="3028950"/>
          </a:xfrm>
          <a:noFill/>
        </p:spPr>
      </p:pic>
      <p:pic>
        <p:nvPicPr>
          <p:cNvPr id="30724" name="Picture 3" descr="C:\Users\Kety\Desktop\Split 5.5.2016\DCIM\100OLYMP\P1010017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857750" y="285750"/>
            <a:ext cx="4071938" cy="3471863"/>
          </a:xfrm>
          <a:noFill/>
        </p:spPr>
      </p:pic>
      <p:pic>
        <p:nvPicPr>
          <p:cNvPr id="30725" name="Picture 4" descr="C:\Users\Kety\Desktop\Split 5.5.2016\DCIM\100OLYMP\P1010022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233863" y="3938588"/>
            <a:ext cx="3892550" cy="2919412"/>
          </a:xfr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r-HR" dirty="0" smtClean="0">
                <a:latin typeface="Comic Sans MS" pitchFamily="66" charset="0"/>
              </a:rPr>
              <a:t>HNK HAJDUK SPLIT</a:t>
            </a:r>
            <a:endParaRPr lang="hr-HR" dirty="0">
              <a:latin typeface="Comic Sans MS" pitchFamily="66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defRPr/>
            </a:pPr>
            <a:r>
              <a:rPr lang="hr-HR" sz="2400" dirty="0" smtClean="0">
                <a:latin typeface="Comic Sans MS" pitchFamily="66" charset="0"/>
              </a:rPr>
              <a:t>Hrvatski nogometni klub "Hajduk" osnovala je, u praškoj pivnici </a:t>
            </a:r>
            <a:r>
              <a:rPr lang="hr-HR" sz="2400" i="1" dirty="0" smtClean="0">
                <a:latin typeface="Comic Sans MS" pitchFamily="66" charset="0"/>
              </a:rPr>
              <a:t>U</a:t>
            </a:r>
            <a:r>
              <a:rPr lang="hr-HR" sz="2400" dirty="0" smtClean="0">
                <a:latin typeface="Comic Sans MS" pitchFamily="66" charset="0"/>
              </a:rPr>
              <a:t> fleku, skupina splitskih studenata: </a:t>
            </a:r>
            <a:r>
              <a:rPr lang="hr-HR" sz="2400" dirty="0" err="1" smtClean="0">
                <a:latin typeface="Comic Sans MS" pitchFamily="66" charset="0"/>
              </a:rPr>
              <a:t>Fabjan</a:t>
            </a:r>
            <a:r>
              <a:rPr lang="hr-HR" sz="2400" dirty="0" smtClean="0">
                <a:latin typeface="Comic Sans MS" pitchFamily="66" charset="0"/>
                <a:hlinkClick r:id="rId2" tooltip="Fabjan Kaliterna"/>
              </a:rPr>
              <a:t> </a:t>
            </a:r>
            <a:r>
              <a:rPr lang="hr-HR" sz="2400" dirty="0" smtClean="0">
                <a:latin typeface="Comic Sans MS" pitchFamily="66" charset="0"/>
              </a:rPr>
              <a:t>Kaliterna, Lucijan </a:t>
            </a:r>
            <a:r>
              <a:rPr lang="hr-HR" sz="2400" dirty="0" err="1" smtClean="0">
                <a:latin typeface="Comic Sans MS" pitchFamily="66" charset="0"/>
              </a:rPr>
              <a:t>Stella</a:t>
            </a:r>
            <a:r>
              <a:rPr lang="hr-HR" sz="2400" dirty="0" smtClean="0">
                <a:latin typeface="Comic Sans MS" pitchFamily="66" charset="0"/>
              </a:rPr>
              <a:t> ,Ivan Šakić, Vjekoslav Ivanišević, a po nekima i Vladimir Šore.</a:t>
            </a:r>
            <a:endParaRPr lang="hr-HR" sz="2400" dirty="0">
              <a:latin typeface="Comic Sans MS" pitchFamily="66" charset="0"/>
            </a:endParaRPr>
          </a:p>
        </p:txBody>
      </p:sp>
      <p:sp>
        <p:nvSpPr>
          <p:cNvPr id="5" name="Rezervirano mjesto sadržaja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pPr>
              <a:defRPr/>
            </a:pPr>
            <a:r>
              <a:rPr lang="hr-HR" sz="1800" dirty="0" smtClean="0">
                <a:latin typeface="Comic Sans MS" pitchFamily="66" charset="0"/>
              </a:rPr>
              <a:t>Od 1970. do 1980. godine bilo je razdoblje zlatne generacije Hajduka koja je ostvarila najbolje rezultate u povijesti kluba.</a:t>
            </a:r>
          </a:p>
          <a:p>
            <a:pPr>
              <a:defRPr/>
            </a:pPr>
            <a:endParaRPr lang="hr-HR" sz="1800" dirty="0" smtClean="0">
              <a:latin typeface="Comic Sans MS" pitchFamily="66" charset="0"/>
            </a:endParaRPr>
          </a:p>
          <a:p>
            <a:pPr>
              <a:defRPr/>
            </a:pPr>
            <a:r>
              <a:rPr lang="it-IT" sz="1800" dirty="0" smtClean="0">
                <a:latin typeface="Comic Sans MS" pitchFamily="66" charset="0"/>
              </a:rPr>
              <a:t> Godine 1971. </a:t>
            </a:r>
            <a:r>
              <a:rPr lang="it-IT" sz="1800" dirty="0" err="1" smtClean="0">
                <a:latin typeface="Comic Sans MS" pitchFamily="66" charset="0"/>
              </a:rPr>
              <a:t>osvojili</a:t>
            </a:r>
            <a:r>
              <a:rPr lang="it-IT" sz="1800" dirty="0" smtClean="0">
                <a:latin typeface="Comic Sans MS" pitchFamily="66" charset="0"/>
              </a:rPr>
              <a:t> su </a:t>
            </a:r>
            <a:r>
              <a:rPr lang="it-IT" sz="1800" dirty="0" err="1" smtClean="0">
                <a:latin typeface="Comic Sans MS" pitchFamily="66" charset="0"/>
              </a:rPr>
              <a:t>naslov</a:t>
            </a:r>
            <a:r>
              <a:rPr lang="it-IT" sz="1800" dirty="0" smtClean="0">
                <a:latin typeface="Comic Sans MS" pitchFamily="66" charset="0"/>
              </a:rPr>
              <a:t> </a:t>
            </a:r>
            <a:r>
              <a:rPr lang="it-IT" sz="1800" dirty="0" err="1" smtClean="0">
                <a:latin typeface="Comic Sans MS" pitchFamily="66" charset="0"/>
              </a:rPr>
              <a:t>nakon</a:t>
            </a:r>
            <a:r>
              <a:rPr lang="it-IT" sz="1800" dirty="0" smtClean="0">
                <a:latin typeface="Comic Sans MS" pitchFamily="66" charset="0"/>
              </a:rPr>
              <a:t> 16 </a:t>
            </a:r>
            <a:r>
              <a:rPr lang="it-IT" sz="1800" dirty="0" err="1" smtClean="0">
                <a:latin typeface="Comic Sans MS" pitchFamily="66" charset="0"/>
              </a:rPr>
              <a:t>sušnih</a:t>
            </a:r>
            <a:r>
              <a:rPr lang="it-IT" sz="1800" dirty="0" smtClean="0">
                <a:latin typeface="Comic Sans MS" pitchFamily="66" charset="0"/>
              </a:rPr>
              <a:t> </a:t>
            </a:r>
            <a:r>
              <a:rPr lang="it-IT" sz="1800" dirty="0" err="1" smtClean="0">
                <a:latin typeface="Comic Sans MS" pitchFamily="66" charset="0"/>
              </a:rPr>
              <a:t>godina</a:t>
            </a:r>
            <a:endParaRPr lang="hr-HR" sz="1800" dirty="0" smtClean="0">
              <a:latin typeface="Comic Sans MS" pitchFamily="66" charset="0"/>
            </a:endParaRPr>
          </a:p>
          <a:p>
            <a:pPr>
              <a:defRPr/>
            </a:pPr>
            <a:endParaRPr lang="hr-HR" dirty="0"/>
          </a:p>
        </p:txBody>
      </p:sp>
      <p:pic>
        <p:nvPicPr>
          <p:cNvPr id="31749" name="Rezervirano mjesto sadržaja 8" descr="ZZ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80000" y="1608138"/>
            <a:ext cx="3175000" cy="2171700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r-HR" smtClean="0">
                <a:solidFill>
                  <a:srgbClr val="EDA97B"/>
                </a:solidFill>
                <a:latin typeface="Comic Sans MS" pitchFamily="66" charset="0"/>
              </a:rPr>
              <a:t>Dioklecijanova vojna karijera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427538" y="2276475"/>
            <a:ext cx="3889375" cy="4103688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hr-HR" smtClean="0">
                <a:latin typeface="Comic Sans MS" pitchFamily="66" charset="0"/>
              </a:rPr>
              <a:t>Kao mladić se odlučuje za vojnu karijeru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hr-HR" smtClean="0">
                <a:latin typeface="Comic Sans MS" pitchFamily="66" charset="0"/>
              </a:rPr>
              <a:t>Moćnici prepoznaju njegov potencijal</a:t>
            </a:r>
          </a:p>
        </p:txBody>
      </p:sp>
      <p:pic>
        <p:nvPicPr>
          <p:cNvPr id="67591" name="Picture 7" descr="imagesCAH79AQV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1916113"/>
            <a:ext cx="2971800" cy="367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7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7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7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" grpId="0"/>
      <p:bldP spid="67587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hr-HR" sz="3600" dirty="0" smtClean="0">
                <a:solidFill>
                  <a:schemeClr val="tx1"/>
                </a:solidFill>
                <a:latin typeface="Comic Sans MS" pitchFamily="66" charset="0"/>
              </a:rPr>
              <a:t>Grbovi Hajduka kroz povijest</a:t>
            </a:r>
            <a:r>
              <a:rPr lang="hr-HR" dirty="0" smtClean="0"/>
              <a:t/>
            </a:r>
            <a:br>
              <a:rPr lang="hr-HR" dirty="0" smtClean="0"/>
            </a:br>
            <a:endParaRPr lang="hr-HR" dirty="0"/>
          </a:p>
        </p:txBody>
      </p:sp>
      <p:pic>
        <p:nvPicPr>
          <p:cNvPr id="32771" name="Rezervirano mjesto sadržaja 3" descr="116px-Hajduk191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188" y="1412875"/>
            <a:ext cx="2016125" cy="2160588"/>
          </a:xfrm>
        </p:spPr>
      </p:pic>
      <p:pic>
        <p:nvPicPr>
          <p:cNvPr id="32772" name="Slika 7" descr="120px-Hajduk44-60.svg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475" y="1628775"/>
            <a:ext cx="20161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Slika 8" descr="120px-Hajduk60-90.svg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25" y="1844675"/>
            <a:ext cx="1655763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Slika 9" descr="120px-Hajduk_Split_70-90.svg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088" y="4292600"/>
            <a:ext cx="1800225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Slika 10" descr="150px-Hnkhajduksplit.svg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8400" y="4292600"/>
            <a:ext cx="194310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6" name="Slika 11" descr="120px-Hajduk_100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6688" y="4365625"/>
            <a:ext cx="173990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15050" cy="1143000"/>
          </a:xfrm>
        </p:spPr>
        <p:txBody>
          <a:bodyPr/>
          <a:lstStyle/>
          <a:p>
            <a:pPr>
              <a:defRPr/>
            </a:pPr>
            <a:r>
              <a:rPr lang="hr-HR" dirty="0" smtClean="0">
                <a:latin typeface="Comic Sans MS" pitchFamily="66" charset="0"/>
              </a:rPr>
              <a:t>Hajduk</a:t>
            </a:r>
            <a:endParaRPr lang="hr-HR" dirty="0">
              <a:latin typeface="Comic Sans MS" pitchFamily="66" charset="0"/>
            </a:endParaRPr>
          </a:p>
        </p:txBody>
      </p:sp>
      <p:pic>
        <p:nvPicPr>
          <p:cNvPr id="33795" name="Picture 2" descr="C:\Users\Kety\Desktop\Split 5.5.2016\DCIM\100OLYMP\P101002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2347913"/>
            <a:ext cx="4038600" cy="3028950"/>
          </a:xfrm>
          <a:noFill/>
        </p:spPr>
      </p:pic>
      <p:pic>
        <p:nvPicPr>
          <p:cNvPr id="33796" name="Picture 3" descr="C:\Users\Kety\Desktop\Split 5.5.2016\DCIM\100OLYMP\P1010016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00625" y="785813"/>
            <a:ext cx="3409950" cy="2786062"/>
          </a:xfrm>
          <a:noFill/>
        </p:spPr>
      </p:pic>
      <p:pic>
        <p:nvPicPr>
          <p:cNvPr id="33797" name="Picture 4" descr="C:\Users\Kety\Desktop\Split 5.5.2016\DCIM\100OLYMP\P1010021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857750" y="3938588"/>
            <a:ext cx="4071938" cy="2705100"/>
          </a:xfr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r-HR" dirty="0" smtClean="0">
                <a:solidFill>
                  <a:srgbClr val="FFFF00"/>
                </a:solidFill>
                <a:latin typeface="Comic Sans MS" pitchFamily="66" charset="0"/>
              </a:rPr>
              <a:t>PRIRODOSLOVNI MUZEJ-Ante  u ulozi asistenta</a:t>
            </a:r>
            <a:endParaRPr lang="hr-HR" dirty="0">
              <a:solidFill>
                <a:srgbClr val="FFFF00"/>
              </a:solidFill>
              <a:latin typeface="Comic Sans MS" pitchFamily="66" charset="0"/>
            </a:endParaRPr>
          </a:p>
        </p:txBody>
      </p:sp>
      <p:pic>
        <p:nvPicPr>
          <p:cNvPr id="34819" name="Picture 2" descr="C:\Users\Kety\Desktop\Split 5.5.2016\IMG_20160505_18470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2875" y="1714500"/>
            <a:ext cx="5572125" cy="4929188"/>
          </a:xfrm>
          <a:noFill/>
        </p:spPr>
      </p:pic>
      <p:pic>
        <p:nvPicPr>
          <p:cNvPr id="34820" name="Picture 3" descr="C:\Users\Kety\Desktop\Split 5.5.2016\IMG_20160505_184929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857875" y="1785938"/>
            <a:ext cx="2914650" cy="2185987"/>
          </a:xfrm>
          <a:noFill/>
        </p:spPr>
      </p:pic>
      <p:pic>
        <p:nvPicPr>
          <p:cNvPr id="34821" name="Picture 4" descr="C:\Users\Kety\Desktop\Split 5.5.2016\IMG_20160505_184609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857875" y="4286250"/>
            <a:ext cx="2917825" cy="2187575"/>
          </a:xfrm>
          <a:noFill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r-HR" dirty="0" smtClean="0">
                <a:solidFill>
                  <a:srgbClr val="FFFF00"/>
                </a:solidFill>
                <a:latin typeface="Comic Sans MS" pitchFamily="66" charset="0"/>
              </a:rPr>
              <a:t>Hrvati i Sueski kanal</a:t>
            </a:r>
            <a:endParaRPr lang="hr-HR" dirty="0">
              <a:solidFill>
                <a:srgbClr val="FFFF00"/>
              </a:solidFill>
              <a:latin typeface="Comic Sans MS" pitchFamily="66" charset="0"/>
            </a:endParaRPr>
          </a:p>
        </p:txBody>
      </p:sp>
      <p:pic>
        <p:nvPicPr>
          <p:cNvPr id="35843" name="Picture 2" descr="C:\Users\Kety\Desktop\Split 5.5.2016\IMG_20160505_18484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 rot="4240339">
            <a:off x="457200" y="2347913"/>
            <a:ext cx="4038600" cy="3028950"/>
          </a:xfrm>
          <a:noFill/>
        </p:spPr>
      </p:pic>
      <p:pic>
        <p:nvPicPr>
          <p:cNvPr id="35844" name="Picture 3" descr="C:\Users\Kety\Desktop\Split 5.5.2016\IMG_20160505_185004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210175" y="1600200"/>
            <a:ext cx="2914650" cy="2185988"/>
          </a:xfrm>
          <a:noFill/>
        </p:spPr>
      </p:pic>
      <p:pic>
        <p:nvPicPr>
          <p:cNvPr id="35845" name="Picture 4" descr="C:\Users\Kety\Desktop\Split 5.5.2016\IMG_20160505_184600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857750" y="3938588"/>
            <a:ext cx="3268663" cy="2562225"/>
          </a:xfrm>
          <a:noFill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96987"/>
          </a:xfrm>
        </p:spPr>
        <p:txBody>
          <a:bodyPr/>
          <a:lstStyle/>
          <a:p>
            <a:pPr>
              <a:defRPr/>
            </a:pPr>
            <a:r>
              <a:rPr lang="hr-HR" dirty="0" err="1" smtClean="0">
                <a:solidFill>
                  <a:srgbClr val="FFFF00"/>
                </a:solidFill>
                <a:latin typeface="Comic Sans MS" pitchFamily="66" charset="0"/>
              </a:rPr>
              <a:t>Izvanučionična</a:t>
            </a:r>
            <a:r>
              <a:rPr lang="hr-HR" dirty="0" smtClean="0">
                <a:solidFill>
                  <a:srgbClr val="FFFF00"/>
                </a:solidFill>
                <a:latin typeface="Comic Sans MS" pitchFamily="66" charset="0"/>
              </a:rPr>
              <a:t>  nastava za učenike </a:t>
            </a:r>
            <a:br>
              <a:rPr lang="hr-HR" dirty="0" smtClean="0">
                <a:solidFill>
                  <a:srgbClr val="FFFF00"/>
                </a:solidFill>
                <a:latin typeface="Comic Sans MS" pitchFamily="66" charset="0"/>
              </a:rPr>
            </a:br>
            <a:r>
              <a:rPr lang="hr-HR" dirty="0" smtClean="0">
                <a:solidFill>
                  <a:srgbClr val="FFFF00"/>
                </a:solidFill>
                <a:latin typeface="Comic Sans MS" pitchFamily="66" charset="0"/>
              </a:rPr>
              <a:t>5-tih razreda</a:t>
            </a:r>
            <a:endParaRPr lang="hr-HR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defRPr/>
            </a:pPr>
            <a:r>
              <a:rPr lang="hr-HR" dirty="0" smtClean="0"/>
              <a:t>Nosioci aktivnosti i sudionici:</a:t>
            </a:r>
          </a:p>
          <a:p>
            <a:pPr>
              <a:buFont typeface="Wingdings" pitchFamily="2" charset="2"/>
              <a:buNone/>
              <a:defRPr/>
            </a:pPr>
            <a:endParaRPr lang="hr-HR" dirty="0" smtClean="0"/>
          </a:p>
          <a:p>
            <a:pPr>
              <a:defRPr/>
            </a:pPr>
            <a:r>
              <a:rPr lang="hr-HR" dirty="0" smtClean="0"/>
              <a:t>Zrinka </a:t>
            </a:r>
            <a:r>
              <a:rPr lang="hr-HR" dirty="0" err="1" smtClean="0"/>
              <a:t>Boras</a:t>
            </a:r>
            <a:r>
              <a:rPr lang="hr-HR" dirty="0" smtClean="0"/>
              <a:t>  5. a </a:t>
            </a:r>
          </a:p>
          <a:p>
            <a:pPr>
              <a:defRPr/>
            </a:pPr>
            <a:r>
              <a:rPr lang="hr-HR" dirty="0" err="1" smtClean="0"/>
              <a:t>Keti</a:t>
            </a:r>
            <a:r>
              <a:rPr lang="hr-HR" dirty="0" smtClean="0"/>
              <a:t> Petrović  5. b</a:t>
            </a:r>
          </a:p>
          <a:p>
            <a:pPr>
              <a:defRPr/>
            </a:pPr>
            <a:r>
              <a:rPr lang="hr-HR" dirty="0" smtClean="0"/>
              <a:t>Iva Škegro     5. c</a:t>
            </a:r>
          </a:p>
          <a:p>
            <a:pPr>
              <a:defRPr/>
            </a:pPr>
            <a:r>
              <a:rPr lang="hr-HR" dirty="0" smtClean="0"/>
              <a:t>Ivanka  </a:t>
            </a:r>
            <a:r>
              <a:rPr lang="hr-HR" dirty="0" err="1" smtClean="0"/>
              <a:t>Manenica</a:t>
            </a:r>
            <a:r>
              <a:rPr lang="hr-HR" dirty="0" smtClean="0"/>
              <a:t> 5. d</a:t>
            </a:r>
          </a:p>
          <a:p>
            <a:pPr>
              <a:defRPr/>
            </a:pPr>
            <a:r>
              <a:rPr lang="hr-HR" dirty="0" smtClean="0"/>
              <a:t>Ana </a:t>
            </a:r>
            <a:r>
              <a:rPr lang="hr-HR" dirty="0" err="1" smtClean="0"/>
              <a:t>Jogunica</a:t>
            </a:r>
            <a:r>
              <a:rPr lang="hr-HR" dirty="0" smtClean="0"/>
              <a:t>  5. e</a:t>
            </a:r>
            <a:endParaRPr lang="hr-HR" dirty="0"/>
          </a:p>
        </p:txBody>
      </p:sp>
      <p:pic>
        <p:nvPicPr>
          <p:cNvPr id="36868" name="Picture 5" descr="ilove_4"/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72063" y="4429125"/>
            <a:ext cx="3552825" cy="2152650"/>
          </a:xfrm>
          <a:noFill/>
        </p:spPr>
      </p:pic>
      <p:pic>
        <p:nvPicPr>
          <p:cNvPr id="36869" name="Picture 4" descr="animated226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3" y="1857375"/>
            <a:ext cx="2667000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ll dir="d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9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hr-HR" sz="5400" smtClean="0">
                <a:latin typeface="Comic Sans MS" pitchFamily="66" charset="0"/>
              </a:rPr>
              <a:t>Legenda o vepru</a:t>
            </a:r>
          </a:p>
        </p:txBody>
      </p:sp>
      <p:pic>
        <p:nvPicPr>
          <p:cNvPr id="93188" name="Picture 4" descr="vepar[1]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086600" y="2205038"/>
            <a:ext cx="2057400" cy="2038350"/>
          </a:xfrm>
          <a:noFill/>
        </p:spPr>
      </p:pic>
      <p:pic>
        <p:nvPicPr>
          <p:cNvPr id="93193" name="Picture 9" descr="hrzgpu1uu4[1]"/>
          <p:cNvPicPr>
            <a:picLocks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580063" y="2060575"/>
            <a:ext cx="1133475" cy="2019300"/>
          </a:xfrm>
          <a:noFill/>
        </p:spPr>
      </p:pic>
      <p:sp>
        <p:nvSpPr>
          <p:cNvPr id="93195" name="Line 11"/>
          <p:cNvSpPr>
            <a:spLocks noChangeShapeType="1"/>
          </p:cNvSpPr>
          <p:nvPr/>
        </p:nvSpPr>
        <p:spPr bwMode="auto">
          <a:xfrm>
            <a:off x="4067175" y="3068638"/>
            <a:ext cx="863600" cy="0"/>
          </a:xfrm>
          <a:prstGeom prst="line">
            <a:avLst/>
          </a:prstGeom>
          <a:noFill/>
          <a:ln w="5397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hr-HR"/>
          </a:p>
        </p:txBody>
      </p:sp>
      <p:sp>
        <p:nvSpPr>
          <p:cNvPr id="93196" name="Line 12"/>
          <p:cNvSpPr>
            <a:spLocks noChangeShapeType="1"/>
          </p:cNvSpPr>
          <p:nvPr/>
        </p:nvSpPr>
        <p:spPr bwMode="auto">
          <a:xfrm>
            <a:off x="4067175" y="3357563"/>
            <a:ext cx="863600" cy="0"/>
          </a:xfrm>
          <a:prstGeom prst="line">
            <a:avLst/>
          </a:prstGeom>
          <a:noFill/>
          <a:ln w="5397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hr-HR"/>
          </a:p>
        </p:txBody>
      </p:sp>
      <p:pic>
        <p:nvPicPr>
          <p:cNvPr id="93199" name="Picture 15" descr="mač"/>
          <p:cNvPicPr>
            <a:picLocks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 rot="2383956">
            <a:off x="3203575" y="1484313"/>
            <a:ext cx="1354138" cy="231775"/>
          </a:xfrm>
          <a:noFill/>
        </p:spPr>
      </p:pic>
      <p:sp>
        <p:nvSpPr>
          <p:cNvPr id="93201" name="Line 17"/>
          <p:cNvSpPr>
            <a:spLocks noChangeShapeType="1"/>
          </p:cNvSpPr>
          <p:nvPr/>
        </p:nvSpPr>
        <p:spPr bwMode="auto">
          <a:xfrm flipH="1">
            <a:off x="5219700" y="1844675"/>
            <a:ext cx="1728788" cy="3097213"/>
          </a:xfrm>
          <a:prstGeom prst="line">
            <a:avLst/>
          </a:prstGeom>
          <a:noFill/>
          <a:ln w="76200">
            <a:solidFill>
              <a:srgbClr val="0066FF"/>
            </a:solidFill>
            <a:round/>
            <a:headEnd/>
            <a:tailEnd/>
          </a:ln>
        </p:spPr>
        <p:txBody>
          <a:bodyPr/>
          <a:lstStyle/>
          <a:p>
            <a:endParaRPr lang="hr-HR"/>
          </a:p>
        </p:txBody>
      </p:sp>
      <p:sp>
        <p:nvSpPr>
          <p:cNvPr id="93202" name="Line 18"/>
          <p:cNvSpPr>
            <a:spLocks noChangeShapeType="1"/>
          </p:cNvSpPr>
          <p:nvPr/>
        </p:nvSpPr>
        <p:spPr bwMode="auto">
          <a:xfrm>
            <a:off x="5364163" y="1916113"/>
            <a:ext cx="1728787" cy="2952750"/>
          </a:xfrm>
          <a:prstGeom prst="line">
            <a:avLst/>
          </a:prstGeom>
          <a:noFill/>
          <a:ln w="76200">
            <a:solidFill>
              <a:srgbClr val="0066FF"/>
            </a:solidFill>
            <a:round/>
            <a:headEnd/>
            <a:tailEnd/>
          </a:ln>
        </p:spPr>
        <p:txBody>
          <a:bodyPr/>
          <a:lstStyle/>
          <a:p>
            <a:endParaRPr lang="hr-HR"/>
          </a:p>
        </p:txBody>
      </p:sp>
      <p:sp>
        <p:nvSpPr>
          <p:cNvPr id="93203" name="Text Box 19"/>
          <p:cNvSpPr txBox="1">
            <a:spLocks noChangeArrowheads="1"/>
          </p:cNvSpPr>
          <p:nvPr/>
        </p:nvSpPr>
        <p:spPr bwMode="auto">
          <a:xfrm>
            <a:off x="250825" y="4941888"/>
            <a:ext cx="65881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sz="3200">
                <a:latin typeface="Comic Sans MS" pitchFamily="66" charset="0"/>
              </a:rPr>
              <a:t>Carem postaje 17. rujna 284. godine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1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3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3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3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3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31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3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-0.00509 C 0.00052 -0.01158 0.00122 -0.0183 -0.00729 -0.01715 C -0.01528 -0.01576 -0.03594 0.00464 -0.04774 0.00232 C -0.05972 -3.66165E-6 -0.06684 -0.03128 -0.0776 -0.03175 C -0.08837 -0.03221 -0.10174 -0.00579 -0.11302 -0.00023 C -0.12431 0.00557 -0.13854 0.00974 -0.14444 0.00232 C -0.15052 -0.00486 -0.14358 -0.04264 -0.14809 -0.0438 C -0.15295 -0.04519 -0.16354 -0.00764 -0.1724 -0.00509 C -0.1816 -0.00255 -0.19462 -0.0285 -0.20226 -0.0292 C -0.2099 -0.02989 -0.2099 -0.00788 -0.21875 -0.00996 C -0.22795 -0.01205 -0.2434 -0.04125 -0.25625 -0.04125 C -0.26875 -0.04125 -0.28472 -0.01135 -0.29514 -0.00996 C -0.30521 -0.00834 -0.31042 -0.03337 -0.31736 -0.03175 C -0.32413 -0.03012 -0.3283 -0.00023 -0.33594 -0.00023 C -0.34358 -0.00023 -0.35486 -0.02897 -0.36389 -0.03175 C -0.37309 -0.03453 -0.38125 -0.01483 -0.38993 -0.01715 C -0.39861 -0.01946 -0.40816 -0.04565 -0.4158 -0.04611 C -0.42361 -0.04658 -0.42934 -0.02016 -0.43646 -0.01946 C -0.44358 -0.01854 -0.44931 -0.03986 -0.45851 -0.04125 C -0.46771 -0.04264 -0.48333 -0.02479 -0.49201 -0.02688 C -0.50069 -0.02897 -0.50312 -0.05284 -0.51076 -0.05353 C -0.5184 -0.05423 -0.53056 -0.0329 -0.53854 -0.03175 C -0.54653 -0.03036 -0.54983 -0.04542 -0.55885 -0.04611 C -0.56806 -0.04681 -0.58698 -0.038 -0.59219 -0.03638 " pathEditMode="relative" rAng="0" ptsTypes="aaaaaaaaaaaaaaaaaaaaaaaA">
                                      <p:cBhvr>
                                        <p:cTn id="21" dur="2000" fill="hold"/>
                                        <p:tgtEl>
                                          <p:spTgt spid="931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" y="-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6" dur="500"/>
                                        <p:tgtEl>
                                          <p:spTgt spid="93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3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3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3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3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965 0.04937 L 0.23316 0.2039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93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" y="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1" dur="500"/>
                                        <p:tgtEl>
                                          <p:spTgt spid="93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6" dur="500"/>
                                        <p:tgtEl>
                                          <p:spTgt spid="93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5" dur="500"/>
                                        <p:tgtEl>
                                          <p:spTgt spid="93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9" grpId="0"/>
      <p:bldP spid="93195" grpId="0" animBg="1"/>
      <p:bldP spid="93196" grpId="0" animBg="1"/>
      <p:bldP spid="93201" grpId="0" animBg="1"/>
      <p:bldP spid="93202" grpId="0" animBg="1"/>
      <p:bldP spid="9320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r-HR" smtClean="0">
                <a:solidFill>
                  <a:srgbClr val="E220E2"/>
                </a:solidFill>
                <a:latin typeface="Comic Sans MS" pitchFamily="66" charset="0"/>
              </a:rPr>
              <a:t>Reforme u carstvu</a:t>
            </a:r>
            <a:r>
              <a:rPr lang="hr-HR" smtClean="0"/>
              <a:t> </a:t>
            </a:r>
          </a:p>
        </p:txBody>
      </p:sp>
      <p:sp>
        <p:nvSpPr>
          <p:cNvPr id="70664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468313" y="1628775"/>
            <a:ext cx="6192837" cy="424815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hr-HR" smtClean="0">
                <a:latin typeface="Comic Sans MS" pitchFamily="66" charset="0"/>
              </a:rPr>
              <a:t>Podjela Carstva na Istočno i Zapadno; tetrarhija (vladavina četvorice)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hr-HR" smtClean="0">
                <a:latin typeface="Comic Sans MS" pitchFamily="66" charset="0"/>
              </a:rPr>
              <a:t>Uvođenje poreza “Capitatio”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hr-HR" smtClean="0">
                <a:latin typeface="Comic Sans MS" pitchFamily="66" charset="0"/>
              </a:rPr>
              <a:t>Nova novčana valuta-“aures”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hr-HR" smtClean="0">
                <a:latin typeface="Comic Sans MS" pitchFamily="66" charset="0"/>
              </a:rPr>
              <a:t>Uvođenje ustaljenih cijena različitih proizvoda i usluga </a:t>
            </a:r>
          </a:p>
        </p:txBody>
      </p:sp>
      <p:pic>
        <p:nvPicPr>
          <p:cNvPr id="70662" name="Picture 6" descr="imagesCAJZ6AMT"/>
          <p:cNvPicPr>
            <a:picLocks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 rot="351888">
            <a:off x="6443663" y="1557338"/>
            <a:ext cx="2357437" cy="2235200"/>
          </a:xfrm>
          <a:noFill/>
          <a:ln w="76200">
            <a:solidFill>
              <a:srgbClr val="EDA97B"/>
            </a:solidFill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706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7065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06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06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06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06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06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06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06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06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06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1000"/>
                                        <p:tgtEl>
                                          <p:spTgt spid="70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06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06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06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8" grpId="0"/>
      <p:bldP spid="7066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r-HR" smtClean="0">
                <a:solidFill>
                  <a:srgbClr val="ECCB3E"/>
                </a:solidFill>
                <a:latin typeface="Comic Sans MS" pitchFamily="66" charset="0"/>
              </a:rPr>
              <a:t>Progoni kršćana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600200"/>
            <a:ext cx="5545138" cy="5257800"/>
          </a:xfrm>
        </p:spPr>
        <p:txBody>
          <a:bodyPr/>
          <a:lstStyle/>
          <a:p>
            <a:pPr eaLnBrk="1" hangingPunct="1">
              <a:defRPr/>
            </a:pPr>
            <a:r>
              <a:rPr lang="hr-HR" smtClean="0">
                <a:latin typeface="Comic Sans MS" pitchFamily="66" charset="0"/>
              </a:rPr>
              <a:t>Dioklecijan je progonio kršćane</a:t>
            </a:r>
          </a:p>
          <a:p>
            <a:pPr eaLnBrk="1" hangingPunct="1">
              <a:defRPr/>
            </a:pPr>
            <a:r>
              <a:rPr lang="hr-HR" smtClean="0">
                <a:latin typeface="Comic Sans MS" pitchFamily="66" charset="0"/>
              </a:rPr>
              <a:t>Njegova žena i kćer su bile kršćanke</a:t>
            </a:r>
          </a:p>
          <a:p>
            <a:pPr eaLnBrk="1" hangingPunct="1">
              <a:defRPr/>
            </a:pPr>
            <a:r>
              <a:rPr lang="hr-HR" smtClean="0">
                <a:latin typeface="Comic Sans MS" pitchFamily="66" charset="0"/>
              </a:rPr>
              <a:t>Prvi edikt protiv kršćana Dioklecijan je izdao 23./24. veljače 303. godine pod nagovorom Galerija</a:t>
            </a:r>
          </a:p>
        </p:txBody>
      </p:sp>
      <p:pic>
        <p:nvPicPr>
          <p:cNvPr id="74756" name="Picture 4" descr="rib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5963" y="1844675"/>
            <a:ext cx="2627312" cy="157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8" name="Line 6"/>
          <p:cNvSpPr>
            <a:spLocks noChangeShapeType="1"/>
          </p:cNvSpPr>
          <p:nvPr/>
        </p:nvSpPr>
        <p:spPr bwMode="auto">
          <a:xfrm>
            <a:off x="5795963" y="1341438"/>
            <a:ext cx="2520950" cy="2592387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hr-HR"/>
          </a:p>
        </p:txBody>
      </p:sp>
      <p:sp>
        <p:nvSpPr>
          <p:cNvPr id="74759" name="Line 7"/>
          <p:cNvSpPr>
            <a:spLocks noChangeShapeType="1"/>
          </p:cNvSpPr>
          <p:nvPr/>
        </p:nvSpPr>
        <p:spPr bwMode="auto">
          <a:xfrm rot="5148184">
            <a:off x="5976144" y="1305719"/>
            <a:ext cx="2520950" cy="2592388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hr-HR"/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74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74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4" grpId="0"/>
      <p:bldP spid="74755" grpId="0" build="p"/>
      <p:bldP spid="74758" grpId="0" animBg="1"/>
      <p:bldP spid="7475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1439862"/>
          </a:xfrm>
        </p:spPr>
        <p:txBody>
          <a:bodyPr/>
          <a:lstStyle/>
          <a:p>
            <a:pPr eaLnBrk="1" hangingPunct="1">
              <a:defRPr/>
            </a:pPr>
            <a:r>
              <a:rPr lang="hr-HR" dirty="0" smtClean="0">
                <a:solidFill>
                  <a:srgbClr val="33CC33"/>
                </a:solidFill>
                <a:latin typeface="Comic Sans MS" pitchFamily="66" charset="0"/>
              </a:rPr>
              <a:t>Dioklecijanova palača</a:t>
            </a:r>
          </a:p>
        </p:txBody>
      </p:sp>
      <p:pic>
        <p:nvPicPr>
          <p:cNvPr id="76807" name="Picture 7" descr="300px-SPLIT-Hebrard_overall_color_restitution[1]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8313" y="1855788"/>
            <a:ext cx="4389437" cy="3716337"/>
          </a:xfrm>
          <a:noFill/>
        </p:spPr>
      </p:pic>
      <p:pic>
        <p:nvPicPr>
          <p:cNvPr id="76808" name="Picture 8" descr="120px-SPLIT-Farlati_restitution[1]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48263" y="3217863"/>
            <a:ext cx="3425825" cy="2505075"/>
          </a:xfrm>
          <a:noFill/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6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15" dur="2000" fill="hold"/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68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68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68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6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768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768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768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768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8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8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2" grpId="0"/>
      <p:bldP spid="7680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r-HR" smtClean="0">
                <a:solidFill>
                  <a:schemeClr val="accent2"/>
                </a:solidFill>
                <a:latin typeface="Comic Sans MS" pitchFamily="66" charset="0"/>
              </a:rPr>
              <a:t>Palača u brojkama</a:t>
            </a:r>
          </a:p>
        </p:txBody>
      </p:sp>
      <p:pic>
        <p:nvPicPr>
          <p:cNvPr id="79876" name="Picture 4" descr="diklpal[1]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92275" y="1844675"/>
            <a:ext cx="5870575" cy="3057525"/>
          </a:xfrm>
          <a:noFill/>
        </p:spPr>
      </p:pic>
      <p:sp>
        <p:nvSpPr>
          <p:cNvPr id="79878" name="AutoShape 6"/>
          <p:cNvSpPr>
            <a:spLocks/>
          </p:cNvSpPr>
          <p:nvPr/>
        </p:nvSpPr>
        <p:spPr bwMode="auto">
          <a:xfrm rot="-6835778">
            <a:off x="6049169" y="2888456"/>
            <a:ext cx="863600" cy="2808288"/>
          </a:xfrm>
          <a:prstGeom prst="leftBrace">
            <a:avLst>
              <a:gd name="adj1" fmla="val 27099"/>
              <a:gd name="adj2" fmla="val 48444"/>
            </a:avLst>
          </a:prstGeom>
          <a:noFill/>
          <a:ln w="762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79879" name="Text Box 7"/>
          <p:cNvSpPr txBox="1">
            <a:spLocks noChangeArrowheads="1"/>
          </p:cNvSpPr>
          <p:nvPr/>
        </p:nvSpPr>
        <p:spPr bwMode="auto">
          <a:xfrm rot="-1529613">
            <a:off x="6300788" y="4589463"/>
            <a:ext cx="1498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hr-HR" sz="2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180 m</a:t>
            </a:r>
          </a:p>
        </p:txBody>
      </p:sp>
      <p:sp>
        <p:nvSpPr>
          <p:cNvPr id="79880" name="AutoShape 8"/>
          <p:cNvSpPr>
            <a:spLocks/>
          </p:cNvSpPr>
          <p:nvPr/>
        </p:nvSpPr>
        <p:spPr bwMode="auto">
          <a:xfrm rot="4702375">
            <a:off x="2739231" y="653257"/>
            <a:ext cx="784225" cy="2735262"/>
          </a:xfrm>
          <a:prstGeom prst="leftBrace">
            <a:avLst>
              <a:gd name="adj1" fmla="val 21347"/>
              <a:gd name="adj2" fmla="val 48468"/>
            </a:avLst>
          </a:prstGeom>
          <a:noFill/>
          <a:ln w="762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79882" name="Text Box 10"/>
          <p:cNvSpPr txBox="1">
            <a:spLocks noChangeArrowheads="1"/>
          </p:cNvSpPr>
          <p:nvPr/>
        </p:nvSpPr>
        <p:spPr bwMode="auto">
          <a:xfrm rot="-673209">
            <a:off x="2633663" y="1196975"/>
            <a:ext cx="12239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hr-HR" sz="2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180 m</a:t>
            </a:r>
          </a:p>
        </p:txBody>
      </p:sp>
      <p:sp>
        <p:nvSpPr>
          <p:cNvPr id="79883" name="AutoShape 11"/>
          <p:cNvSpPr>
            <a:spLocks/>
          </p:cNvSpPr>
          <p:nvPr/>
        </p:nvSpPr>
        <p:spPr bwMode="auto">
          <a:xfrm rot="6034417">
            <a:off x="5615781" y="873920"/>
            <a:ext cx="720725" cy="2519362"/>
          </a:xfrm>
          <a:prstGeom prst="leftBrace">
            <a:avLst>
              <a:gd name="adj1" fmla="val 21394"/>
              <a:gd name="adj2" fmla="val 48468"/>
            </a:avLst>
          </a:prstGeom>
          <a:noFill/>
          <a:ln w="7620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79884" name="Text Box 12"/>
          <p:cNvSpPr txBox="1">
            <a:spLocks noChangeArrowheads="1"/>
          </p:cNvSpPr>
          <p:nvPr/>
        </p:nvSpPr>
        <p:spPr bwMode="auto">
          <a:xfrm rot="1127807">
            <a:off x="2041525" y="4651375"/>
            <a:ext cx="1223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hr-HR" sz="2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215 m</a:t>
            </a:r>
          </a:p>
        </p:txBody>
      </p:sp>
      <p:sp>
        <p:nvSpPr>
          <p:cNvPr id="79885" name="AutoShape 13"/>
          <p:cNvSpPr>
            <a:spLocks/>
          </p:cNvSpPr>
          <p:nvPr/>
        </p:nvSpPr>
        <p:spPr bwMode="auto">
          <a:xfrm rot="-3686877">
            <a:off x="2545556" y="2718594"/>
            <a:ext cx="720725" cy="3005138"/>
          </a:xfrm>
          <a:prstGeom prst="leftBrace">
            <a:avLst>
              <a:gd name="adj1" fmla="val 25520"/>
              <a:gd name="adj2" fmla="val 48468"/>
            </a:avLst>
          </a:prstGeom>
          <a:noFill/>
          <a:ln w="7620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sp>
        <p:nvSpPr>
          <p:cNvPr id="79886" name="Text Box 14"/>
          <p:cNvSpPr txBox="1">
            <a:spLocks noChangeArrowheads="1"/>
          </p:cNvSpPr>
          <p:nvPr/>
        </p:nvSpPr>
        <p:spPr bwMode="auto">
          <a:xfrm rot="1100305">
            <a:off x="5651500" y="1412875"/>
            <a:ext cx="1223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hr-HR" sz="2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215 m</a:t>
            </a:r>
          </a:p>
        </p:txBody>
      </p:sp>
      <p:sp>
        <p:nvSpPr>
          <p:cNvPr id="79888" name="Text Box 16"/>
          <p:cNvSpPr txBox="1">
            <a:spLocks noChangeArrowheads="1"/>
          </p:cNvSpPr>
          <p:nvPr/>
        </p:nvSpPr>
        <p:spPr bwMode="auto">
          <a:xfrm>
            <a:off x="971550" y="5516563"/>
            <a:ext cx="18002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hr-HR" sz="2800" b="1">
                <a:solidFill>
                  <a:srgbClr val="EDA97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Površina:</a:t>
            </a:r>
          </a:p>
        </p:txBody>
      </p:sp>
      <p:sp>
        <p:nvSpPr>
          <p:cNvPr id="79889" name="Text Box 17"/>
          <p:cNvSpPr txBox="1">
            <a:spLocks noChangeArrowheads="1"/>
          </p:cNvSpPr>
          <p:nvPr/>
        </p:nvSpPr>
        <p:spPr bwMode="auto">
          <a:xfrm>
            <a:off x="2700338" y="5516563"/>
            <a:ext cx="295116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hr-HR" sz="2800" b="1">
                <a:solidFill>
                  <a:srgbClr val="EDA97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30 000 m</a:t>
            </a:r>
            <a:r>
              <a:rPr lang="hr-HR" sz="2800" b="1" baseline="30000">
                <a:solidFill>
                  <a:srgbClr val="EDA97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2</a:t>
            </a: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98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98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9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98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1000"/>
                                        <p:tgtEl>
                                          <p:spTgt spid="79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1000"/>
                                        <p:tgtEl>
                                          <p:spTgt spid="79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98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98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98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98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1000"/>
                                        <p:tgtEl>
                                          <p:spTgt spid="79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1000"/>
                                        <p:tgtEl>
                                          <p:spTgt spid="79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98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98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98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98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98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98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decel="100000" fill="hold"/>
                                        <p:tgtEl>
                                          <p:spTgt spid="798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98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98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98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83" dur="500" fill="hold"/>
                                        <p:tgtEl>
                                          <p:spTgt spid="798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798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798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86" dur="500" fill="hold"/>
                                        <p:tgtEl>
                                          <p:spTgt spid="79889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4" grpId="0"/>
      <p:bldP spid="79878" grpId="0" animBg="1"/>
      <p:bldP spid="79879" grpId="0"/>
      <p:bldP spid="79880" grpId="0" animBg="1"/>
      <p:bldP spid="79882" grpId="0"/>
      <p:bldP spid="79883" grpId="0" animBg="1"/>
      <p:bldP spid="79884" grpId="0"/>
      <p:bldP spid="79885" grpId="0" animBg="1"/>
      <p:bldP spid="79886" grpId="0"/>
      <p:bldP spid="79888" grpId="0"/>
      <p:bldP spid="79889" grpId="0"/>
      <p:bldP spid="7988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hr-HR" sz="4800" smtClean="0">
                <a:solidFill>
                  <a:srgbClr val="CC3300"/>
                </a:solidFill>
                <a:latin typeface="Comic Sans MS" pitchFamily="66" charset="0"/>
              </a:rPr>
              <a:t>Unutrašnjost</a:t>
            </a:r>
            <a:r>
              <a:rPr lang="hr-HR" smtClean="0">
                <a:solidFill>
                  <a:srgbClr val="CC3300"/>
                </a:solidFill>
                <a:latin typeface="Comic Sans MS" pitchFamily="66" charset="0"/>
              </a:rPr>
              <a:t> palače</a:t>
            </a:r>
          </a:p>
        </p:txBody>
      </p:sp>
      <p:pic>
        <p:nvPicPr>
          <p:cNvPr id="81924" name="Picture 4" descr="300px-SPLIT-Hebrard_overall_color_restitution[1]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71550" y="1557338"/>
            <a:ext cx="7305675" cy="4506912"/>
          </a:xfrm>
          <a:noFill/>
        </p:spPr>
      </p:pic>
      <p:sp>
        <p:nvSpPr>
          <p:cNvPr id="81926" name="AutoShape 6"/>
          <p:cNvSpPr>
            <a:spLocks noChangeArrowheads="1"/>
          </p:cNvSpPr>
          <p:nvPr/>
        </p:nvSpPr>
        <p:spPr bwMode="auto">
          <a:xfrm>
            <a:off x="6443663" y="3789363"/>
            <a:ext cx="1800225" cy="720725"/>
          </a:xfrm>
          <a:prstGeom prst="wedgeRoundRectCallout">
            <a:avLst>
              <a:gd name="adj1" fmla="val -66051"/>
              <a:gd name="adj2" fmla="val -70704"/>
              <a:gd name="adj3" fmla="val 16667"/>
            </a:avLst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hr-HR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Careva rezidencija</a:t>
            </a:r>
          </a:p>
        </p:txBody>
      </p:sp>
      <p:sp>
        <p:nvSpPr>
          <p:cNvPr id="81927" name="AutoShape 7"/>
          <p:cNvSpPr>
            <a:spLocks noChangeArrowheads="1"/>
          </p:cNvSpPr>
          <p:nvPr/>
        </p:nvSpPr>
        <p:spPr bwMode="auto">
          <a:xfrm rot="303005">
            <a:off x="5292725" y="4005263"/>
            <a:ext cx="1152525" cy="431800"/>
          </a:xfrm>
          <a:prstGeom prst="wedgeRoundRectCallout">
            <a:avLst>
              <a:gd name="adj1" fmla="val -71370"/>
              <a:gd name="adj2" fmla="val -159782"/>
              <a:gd name="adj3" fmla="val 16667"/>
            </a:avLst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hr-HR" b="1">
                <a:solidFill>
                  <a:srgbClr val="66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Peristil</a:t>
            </a:r>
          </a:p>
        </p:txBody>
      </p:sp>
      <p:sp>
        <p:nvSpPr>
          <p:cNvPr id="81928" name="AutoShape 8"/>
          <p:cNvSpPr>
            <a:spLocks noChangeArrowheads="1"/>
          </p:cNvSpPr>
          <p:nvPr/>
        </p:nvSpPr>
        <p:spPr bwMode="auto">
          <a:xfrm rot="303005">
            <a:off x="2339975" y="2492375"/>
            <a:ext cx="1584325" cy="288925"/>
          </a:xfrm>
          <a:prstGeom prst="wedgeRoundRectCallout">
            <a:avLst>
              <a:gd name="adj1" fmla="val 48384"/>
              <a:gd name="adj2" fmla="val 163958"/>
              <a:gd name="adj3" fmla="val 16667"/>
            </a:avLst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hr-HR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Decumanus</a:t>
            </a:r>
          </a:p>
        </p:txBody>
      </p:sp>
      <p:sp>
        <p:nvSpPr>
          <p:cNvPr id="81931" name="AutoShape 11"/>
          <p:cNvSpPr>
            <a:spLocks noChangeArrowheads="1"/>
          </p:cNvSpPr>
          <p:nvPr/>
        </p:nvSpPr>
        <p:spPr bwMode="auto">
          <a:xfrm rot="303005">
            <a:off x="4787900" y="1773238"/>
            <a:ext cx="1296988" cy="360362"/>
          </a:xfrm>
          <a:prstGeom prst="wedgeRoundRectCallout">
            <a:avLst>
              <a:gd name="adj1" fmla="val -75694"/>
              <a:gd name="adj2" fmla="val 232894"/>
              <a:gd name="adj3" fmla="val 16667"/>
            </a:avLst>
          </a:prstGeom>
          <a:noFill/>
          <a:ln w="57150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hr-HR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Cardo </a:t>
            </a:r>
          </a:p>
        </p:txBody>
      </p:sp>
      <p:sp>
        <p:nvSpPr>
          <p:cNvPr id="81932" name="AutoShape 12"/>
          <p:cNvSpPr>
            <a:spLocks noChangeArrowheads="1"/>
          </p:cNvSpPr>
          <p:nvPr/>
        </p:nvSpPr>
        <p:spPr bwMode="auto">
          <a:xfrm>
            <a:off x="2700338" y="1341438"/>
            <a:ext cx="1944687" cy="647700"/>
          </a:xfrm>
          <a:prstGeom prst="wedgeRoundRectCallout">
            <a:avLst>
              <a:gd name="adj1" fmla="val 22083"/>
              <a:gd name="adj2" fmla="val 127204"/>
              <a:gd name="adj3" fmla="val 16667"/>
            </a:avLst>
          </a:prstGeom>
          <a:noFill/>
          <a:ln w="57150">
            <a:solidFill>
              <a:srgbClr val="0066FF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hr-HR" b="1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Posluga i pretorijanci</a:t>
            </a:r>
          </a:p>
        </p:txBody>
      </p:sp>
      <p:sp>
        <p:nvSpPr>
          <p:cNvPr id="81934" name="AutoShape 14"/>
          <p:cNvSpPr>
            <a:spLocks noChangeArrowheads="1"/>
          </p:cNvSpPr>
          <p:nvPr/>
        </p:nvSpPr>
        <p:spPr bwMode="auto">
          <a:xfrm>
            <a:off x="6300788" y="2276475"/>
            <a:ext cx="1944687" cy="647700"/>
          </a:xfrm>
          <a:prstGeom prst="wedgeRoundRectCallout">
            <a:avLst>
              <a:gd name="adj1" fmla="val -107060"/>
              <a:gd name="adj2" fmla="val 55639"/>
              <a:gd name="adj3" fmla="val 16667"/>
            </a:avLst>
          </a:prstGeom>
          <a:noFill/>
          <a:ln w="57150">
            <a:solidFill>
              <a:srgbClr val="FF99CC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hr-HR" b="1">
                <a:solidFill>
                  <a:srgbClr val="FF99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Carev Mauzolej</a:t>
            </a:r>
          </a:p>
        </p:txBody>
      </p:sp>
      <p:sp>
        <p:nvSpPr>
          <p:cNvPr id="81935" name="AutoShape 15"/>
          <p:cNvSpPr>
            <a:spLocks noChangeArrowheads="1"/>
          </p:cNvSpPr>
          <p:nvPr/>
        </p:nvSpPr>
        <p:spPr bwMode="auto">
          <a:xfrm>
            <a:off x="3851275" y="4724400"/>
            <a:ext cx="2089150" cy="504825"/>
          </a:xfrm>
          <a:prstGeom prst="wedgeRoundRectCallout">
            <a:avLst>
              <a:gd name="adj1" fmla="val -22796"/>
              <a:gd name="adj2" fmla="val -321384"/>
              <a:gd name="adj3" fmla="val 16667"/>
            </a:avLst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hr-HR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Jupiterov hram</a:t>
            </a:r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1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9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9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81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19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9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19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19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19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19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19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1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19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19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1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819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19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19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2" grpId="0"/>
      <p:bldP spid="81926" grpId="0" animBg="1"/>
      <p:bldP spid="81927" grpId="0" animBg="1"/>
      <p:bldP spid="81928" grpId="0" animBg="1"/>
      <p:bldP spid="81931" grpId="0" animBg="1"/>
      <p:bldP spid="81932" grpId="0" animBg="1"/>
      <p:bldP spid="81934" grpId="0" animBg="1"/>
      <p:bldP spid="81935" grpId="0" animBg="1"/>
    </p:bldLst>
  </p:timing>
</p:sld>
</file>

<file path=ppt/theme/theme1.xml><?xml version="1.0" encoding="utf-8"?>
<a:theme xmlns:a="http://schemas.openxmlformats.org/drawingml/2006/main" name="Stream">
  <a:themeElements>
    <a:clrScheme name="Stream 2">
      <a:dk1>
        <a:srgbClr val="3E3E5C"/>
      </a:dk1>
      <a:lt1>
        <a:srgbClr val="FFFFFF"/>
      </a:lt1>
      <a:dk2>
        <a:srgbClr val="666699"/>
      </a:dk2>
      <a:lt2>
        <a:srgbClr val="DFDFE9"/>
      </a:lt2>
      <a:accent1>
        <a:srgbClr val="CC66FF"/>
      </a:accent1>
      <a:accent2>
        <a:srgbClr val="679ACD"/>
      </a:accent2>
      <a:accent3>
        <a:srgbClr val="B8B8CA"/>
      </a:accent3>
      <a:accent4>
        <a:srgbClr val="DADADA"/>
      </a:accent4>
      <a:accent5>
        <a:srgbClr val="E2B8FF"/>
      </a:accent5>
      <a:accent6>
        <a:srgbClr val="5D8BBA"/>
      </a:accent6>
      <a:hlink>
        <a:srgbClr val="CCECFF"/>
      </a:hlink>
      <a:folHlink>
        <a:srgbClr val="CCCCFF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1277</TotalTime>
  <Words>519</Words>
  <Application>Microsoft Office PowerPoint</Application>
  <PresentationFormat>Prikaz na zaslonu (4:3)</PresentationFormat>
  <Paragraphs>99</Paragraphs>
  <Slides>34</Slides>
  <Notes>1</Notes>
  <HiddenSlides>0</HiddenSlides>
  <MMClips>0</MMClips>
  <ScaleCrop>false</ScaleCrop>
  <HeadingPairs>
    <vt:vector size="8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Uloženi OLE poslužitelji</vt:lpstr>
      </vt:variant>
      <vt:variant>
        <vt:i4>1</vt:i4>
      </vt:variant>
      <vt:variant>
        <vt:lpstr>Naslovi slajdova</vt:lpstr>
      </vt:variant>
      <vt:variant>
        <vt:i4>34</vt:i4>
      </vt:variant>
    </vt:vector>
  </HeadingPairs>
  <TitlesOfParts>
    <vt:vector size="40" baseType="lpstr">
      <vt:lpstr>Garamond</vt:lpstr>
      <vt:lpstr>Arial</vt:lpstr>
      <vt:lpstr>Wingdings</vt:lpstr>
      <vt:lpstr>Comic Sans MS</vt:lpstr>
      <vt:lpstr>Stream</vt:lpstr>
      <vt:lpstr>Microsoft Office Word Document</vt:lpstr>
      <vt:lpstr>Prezentacija:</vt:lpstr>
      <vt:lpstr>Dioklecijan</vt:lpstr>
      <vt:lpstr>Dioklecijanova vojna karijera</vt:lpstr>
      <vt:lpstr>Legenda o vepru</vt:lpstr>
      <vt:lpstr>Reforme u carstvu </vt:lpstr>
      <vt:lpstr>Progoni kršćana</vt:lpstr>
      <vt:lpstr>Dioklecijanova palača</vt:lpstr>
      <vt:lpstr>Palača u brojkama</vt:lpstr>
      <vt:lpstr>Unutrašnjost palače</vt:lpstr>
      <vt:lpstr>, Porta Aurea (Zlatna vrata)</vt:lpstr>
      <vt:lpstr>Porta Aenea (Mjedena vrata)</vt:lpstr>
      <vt:lpstr>Porta Argentea (Srebrena vrata)</vt:lpstr>
      <vt:lpstr>Porta Ferrea (Željezna vrata)</vt:lpstr>
      <vt:lpstr>Vestibul</vt:lpstr>
      <vt:lpstr>Podrumi palače</vt:lpstr>
      <vt:lpstr>Peristil </vt:lpstr>
      <vt:lpstr>Jupiterev hram-danas krstionica sv. Ivana</vt:lpstr>
      <vt:lpstr>Carev Mauzolej</vt:lpstr>
      <vt:lpstr>Pogledali smo kriptu (podzemna prostorija u crkvi  koji je služila za čuvanje relikvija, katakomba) nekad zatvor,  s pitkom vodom u središtu .</vt:lpstr>
      <vt:lpstr>Značaj palače danas</vt:lpstr>
      <vt:lpstr>Slajd 21</vt:lpstr>
      <vt:lpstr>Radni materijali </vt:lpstr>
      <vt:lpstr>sastav”Moj život u doba  cara Dioklecijana, …prevodili na Engleskom jeziku</vt:lpstr>
      <vt:lpstr>Odmorište Mosor</vt:lpstr>
      <vt:lpstr>HNK   SPLIT</vt:lpstr>
      <vt:lpstr>SPLITSKI AKVAREL</vt:lpstr>
      <vt:lpstr>IVO TIJARDOVIĆ</vt:lpstr>
      <vt:lpstr>POLJUD</vt:lpstr>
      <vt:lpstr>HNK HAJDUK SPLIT</vt:lpstr>
      <vt:lpstr>Grbovi Hajduka kroz povijest </vt:lpstr>
      <vt:lpstr>Hajduk</vt:lpstr>
      <vt:lpstr>PRIRODOSLOVNI MUZEJ-Ante  u ulozi asistenta</vt:lpstr>
      <vt:lpstr>Hrvati i Sueski kanal</vt:lpstr>
      <vt:lpstr>Izvanučionična  nastava za učenike  5-tih razreda</vt:lpstr>
    </vt:vector>
  </TitlesOfParts>
  <Company>Manenica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Prezentacija:</dc:title>
  <dc:creator>MARTINA</dc:creator>
  <cp:lastModifiedBy>Jelica Lazarević</cp:lastModifiedBy>
  <cp:revision>78</cp:revision>
  <dcterms:created xsi:type="dcterms:W3CDTF">2008-05-06T13:48:48Z</dcterms:created>
  <dcterms:modified xsi:type="dcterms:W3CDTF">2016-05-11T16:46:20Z</dcterms:modified>
</cp:coreProperties>
</file>