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62" r:id="rId4"/>
    <p:sldId id="264" r:id="rId5"/>
    <p:sldId id="263" r:id="rId6"/>
    <p:sldId id="265" r:id="rId7"/>
    <p:sldId id="266" r:id="rId8"/>
    <p:sldId id="258" r:id="rId9"/>
    <p:sldId id="267" r:id="rId10"/>
    <p:sldId id="268" r:id="rId11"/>
    <p:sldId id="25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B71F78-FB36-420C-85C6-F345A2A2A316}" v="576" dt="2021-03-20T20:59:54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>
        <p:scale>
          <a:sx n="55" d="100"/>
          <a:sy n="55" d="100"/>
        </p:scale>
        <p:origin x="-84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7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34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3/20/2021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8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3/20/2021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83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3/20/2021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9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4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6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3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00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3/20/2021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2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49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151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36" r:id="rId6"/>
    <p:sldLayoutId id="2147483732" r:id="rId7"/>
    <p:sldLayoutId id="2147483733" r:id="rId8"/>
    <p:sldLayoutId id="2147483734" r:id="rId9"/>
    <p:sldLayoutId id="2147483735" r:id="rId10"/>
    <p:sldLayoutId id="2147483737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commons.wikimedia.org/wiki/File:Vector_turtle.sv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commons.wikimedia.org/wiki/File:Vector_turtle.sv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Trash_bag_illustration.svg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commons.wikimedia.org/wiki/File:Vector_turtle.sv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Trash_bag_illustration.svg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commons.wikimedia.org/wiki/File:Vector_turtle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Lake_McDonald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Trash_bag_illustration.svg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commons.wikimedia.org/wiki/File:Vector_turtle.sv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Trash_bag_illustration.svg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commons.wikimedia.org/wiki/File:Vector_turtle.sv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Trash_bag_illustration.svg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commons.wikimedia.org/wiki/File:Vector_turtle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commons.wikimedia.org/wiki/File:Vector_turtle.sv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commons.wikimedia.org/wiki/File:Vector_turtle.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6B4480E-B7FF-4481-890E-043A69AE6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458401-DC9D-4CD3-9649-88923C06E1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2" r="-7" b="147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4C13BAB-7C00-4D21-A857-E3D41C0A2A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50612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F1FF39A-AC3C-4066-9D4C-519AA2281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50612" y="601201"/>
            <a:ext cx="3702134" cy="5791132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8345" y="1524001"/>
            <a:ext cx="3208866" cy="34783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Strip o </a:t>
            </a:r>
            <a:r>
              <a:rPr lang="en-US" dirty="0" err="1">
                <a:solidFill>
                  <a:srgbClr val="FFFFFF"/>
                </a:solidFill>
              </a:rPr>
              <a:t>zagađenju</a:t>
            </a:r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dirty="0" err="1">
                <a:solidFill>
                  <a:srgbClr val="FFFFFF"/>
                </a:solidFill>
              </a:rPr>
              <a:t>voda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svijetu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8345" y="5145513"/>
            <a:ext cx="3208866" cy="7388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-Reina </a:t>
            </a:r>
            <a:r>
              <a:rPr lang="en-US" dirty="0" err="1">
                <a:solidFill>
                  <a:srgbClr val="FFFFFF"/>
                </a:solidFill>
              </a:rPr>
              <a:t>bebić</a:t>
            </a:r>
            <a:endParaRPr lang="en-US" dirty="0" err="1">
              <a:solidFill>
                <a:srgbClr val="FFFFFF">
                  <a:alpha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abed Underwater Free Stock Photo - Public Domain Pictures">
            <a:extLst>
              <a:ext uri="{FF2B5EF4-FFF2-40B4-BE49-F238E27FC236}">
                <a16:creationId xmlns:a16="http://schemas.microsoft.com/office/drawing/2014/main" xmlns="" id="{86848281-B536-4BA0-BA9A-ED2BD5DA0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82" y="-160"/>
            <a:ext cx="12261008" cy="68583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196758-3DF6-4465-947E-79496EAA9553}"/>
              </a:ext>
            </a:extLst>
          </p:cNvPr>
          <p:cNvSpPr txBox="1"/>
          <p:nvPr/>
        </p:nvSpPr>
        <p:spPr>
          <a:xfrm>
            <a:off x="1273834" y="253042"/>
            <a:ext cx="9629955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 dirty="0" err="1">
                <a:latin typeface="Aharoni"/>
                <a:cs typeface="Aharoni"/>
              </a:rPr>
              <a:t>Savjeti</a:t>
            </a:r>
            <a:r>
              <a:rPr lang="en-US" sz="6600" dirty="0">
                <a:latin typeface="Aharoni"/>
                <a:cs typeface="Aharoni"/>
              </a:rPr>
              <a:t> </a:t>
            </a:r>
            <a:r>
              <a:rPr lang="en-US" sz="6600" dirty="0" err="1">
                <a:latin typeface="Aharoni"/>
                <a:cs typeface="Aharoni"/>
              </a:rPr>
              <a:t>kornjače</a:t>
            </a:r>
            <a:r>
              <a:rPr lang="en-US" sz="6600" dirty="0">
                <a:latin typeface="Aharoni"/>
                <a:cs typeface="Aharoni"/>
              </a:rPr>
              <a:t> I </a:t>
            </a:r>
            <a:r>
              <a:rPr lang="en-US" sz="6600" dirty="0" err="1">
                <a:latin typeface="Aharoni"/>
                <a:cs typeface="Aharoni"/>
              </a:rPr>
              <a:t>ribe</a:t>
            </a:r>
            <a:endParaRPr lang="en-US" sz="6600">
              <a:latin typeface="Aharoni"/>
              <a:cs typeface="Aharoni"/>
            </a:endParaRPr>
          </a:p>
        </p:txBody>
      </p:sp>
      <p:pic>
        <p:nvPicPr>
          <p:cNvPr id="5" name="Picture 3" descr="A picture containing reptile, turtle&#10;&#10;Description automatically generated">
            <a:extLst>
              <a:ext uri="{FF2B5EF4-FFF2-40B4-BE49-F238E27FC236}">
                <a16:creationId xmlns:a16="http://schemas.microsoft.com/office/drawing/2014/main" xmlns="" id="{247D90F4-ED49-472A-9384-F19DFFE66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035834" y="4268374"/>
            <a:ext cx="3016368" cy="2433176"/>
          </a:xfrm>
          <a:prstGeom prst="rect">
            <a:avLst/>
          </a:prstGeom>
        </p:spPr>
      </p:pic>
      <p:pic>
        <p:nvPicPr>
          <p:cNvPr id="7" name="Picture 12" descr="Goldfish Fish Sad · Free image on Pixabay">
            <a:extLst>
              <a:ext uri="{FF2B5EF4-FFF2-40B4-BE49-F238E27FC236}">
                <a16:creationId xmlns:a16="http://schemas.microsoft.com/office/drawing/2014/main" xmlns="" id="{6708AF48-6450-4111-88C8-366156499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3456" y="4558333"/>
            <a:ext cx="2743199" cy="2054542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xmlns="" id="{7A9FF0E3-5096-4FE3-89DA-3D2898EFACEA}"/>
              </a:ext>
            </a:extLst>
          </p:cNvPr>
          <p:cNvSpPr/>
          <p:nvPr/>
        </p:nvSpPr>
        <p:spPr>
          <a:xfrm>
            <a:off x="4329561" y="2704836"/>
            <a:ext cx="3536829" cy="1682149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ea typeface="+mn-lt"/>
                <a:cs typeface="+mn-lt"/>
              </a:rPr>
              <a:t>Prilikom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čišćenja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koristi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kemikalije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za </a:t>
            </a:r>
            <a:r>
              <a:rPr lang="en-US" dirty="0" err="1">
                <a:ea typeface="+mn-lt"/>
                <a:cs typeface="+mn-lt"/>
              </a:rPr>
              <a:t>okoliš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štetne</a:t>
            </a:r>
            <a:r>
              <a:rPr lang="en-US" dirty="0">
                <a:ea typeface="+mn-lt"/>
                <a:cs typeface="+mn-lt"/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90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abed Underwater Free Stock Photo - Public Domain Pictures">
            <a:extLst>
              <a:ext uri="{FF2B5EF4-FFF2-40B4-BE49-F238E27FC236}">
                <a16:creationId xmlns:a16="http://schemas.microsoft.com/office/drawing/2014/main" xmlns="" id="{86848281-B536-4BA0-BA9A-ED2BD5DA0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82" y="-160"/>
            <a:ext cx="12261008" cy="6858321"/>
          </a:xfrm>
          <a:prstGeom prst="rect">
            <a:avLst/>
          </a:prstGeom>
        </p:spPr>
      </p:pic>
      <p:pic>
        <p:nvPicPr>
          <p:cNvPr id="4" name="Picture 3" descr="A picture containing reptile, turtle&#10;&#10;Description automatically generated">
            <a:extLst>
              <a:ext uri="{FF2B5EF4-FFF2-40B4-BE49-F238E27FC236}">
                <a16:creationId xmlns:a16="http://schemas.microsoft.com/office/drawing/2014/main" xmlns="" id="{D3ED0CD9-4DF3-4EF2-904C-9958E6BCF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035834" y="3089432"/>
            <a:ext cx="4468480" cy="3612118"/>
          </a:xfrm>
          <a:prstGeom prst="rect">
            <a:avLst/>
          </a:prstGeom>
        </p:spPr>
      </p:pic>
      <p:pic>
        <p:nvPicPr>
          <p:cNvPr id="6" name="Picture 12" descr="Goldfish Fish Sad · Free image on Pixabay">
            <a:extLst>
              <a:ext uri="{FF2B5EF4-FFF2-40B4-BE49-F238E27FC236}">
                <a16:creationId xmlns:a16="http://schemas.microsoft.com/office/drawing/2014/main" xmlns="" id="{D94F200F-EE90-45A0-875C-67584AA82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022" y="2919314"/>
            <a:ext cx="4109048" cy="3276617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xmlns="" id="{6A4145AB-AB59-4A7B-A3F0-7380AFA0113F}"/>
              </a:ext>
            </a:extLst>
          </p:cNvPr>
          <p:cNvSpPr/>
          <p:nvPr/>
        </p:nvSpPr>
        <p:spPr>
          <a:xfrm flipH="1">
            <a:off x="4789637" y="562610"/>
            <a:ext cx="4255696" cy="204158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ea typeface="+mn-lt"/>
                <a:cs typeface="+mn-lt"/>
              </a:rPr>
              <a:t>Nadamo</a:t>
            </a:r>
            <a:r>
              <a:rPr lang="en-US" dirty="0">
                <a:ea typeface="+mn-lt"/>
                <a:cs typeface="+mn-lt"/>
              </a:rPr>
              <a:t> se da </a:t>
            </a:r>
            <a:r>
              <a:rPr lang="en-US" dirty="0" err="1">
                <a:ea typeface="+mn-lt"/>
                <a:cs typeface="+mn-lt"/>
              </a:rPr>
              <a:t>će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dirty="0" err="1">
                <a:ea typeface="+mn-lt"/>
                <a:cs typeface="+mn-lt"/>
              </a:rPr>
              <a:t>pridržavati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naših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savjeta</a:t>
            </a:r>
            <a:r>
              <a:rPr lang="en-US" dirty="0">
                <a:ea typeface="+mn-lt"/>
                <a:cs typeface="+mn-lt"/>
              </a:rPr>
              <a:t>! Jer </a:t>
            </a:r>
            <a:r>
              <a:rPr lang="en-US" dirty="0" err="1">
                <a:ea typeface="+mn-lt"/>
                <a:cs typeface="+mn-lt"/>
              </a:rPr>
              <a:t>će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oni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pomoći</a:t>
            </a:r>
            <a:r>
              <a:rPr lang="en-US" dirty="0">
                <a:ea typeface="+mn-lt"/>
                <a:cs typeface="+mn-lt"/>
              </a:rPr>
              <a:t> I </a:t>
            </a:r>
            <a:r>
              <a:rPr lang="en-US" dirty="0" err="1">
                <a:ea typeface="+mn-lt"/>
                <a:cs typeface="+mn-lt"/>
              </a:rPr>
              <a:t>nama</a:t>
            </a:r>
            <a:r>
              <a:rPr lang="en-US" dirty="0">
                <a:ea typeface="+mn-lt"/>
                <a:cs typeface="+mn-lt"/>
              </a:rPr>
              <a:t> I </a:t>
            </a:r>
            <a:r>
              <a:rPr lang="en-US" dirty="0" err="1">
                <a:ea typeface="+mn-lt"/>
                <a:cs typeface="+mn-lt"/>
              </a:rPr>
              <a:t>vama</a:t>
            </a:r>
            <a:r>
              <a:rPr lang="en-US" dirty="0">
                <a:ea typeface="+mn-lt"/>
                <a:cs typeface="+mn-lt"/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22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abed Underwater Free Stock Photo - Public Domain Pictures">
            <a:extLst>
              <a:ext uri="{FF2B5EF4-FFF2-40B4-BE49-F238E27FC236}">
                <a16:creationId xmlns:a16="http://schemas.microsoft.com/office/drawing/2014/main" xmlns="" id="{86848281-B536-4BA0-BA9A-ED2BD5DA0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82" y="-160"/>
            <a:ext cx="12261008" cy="6858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E60AE7-B567-4CF3-98CC-8190DD7BAFFE}"/>
              </a:ext>
            </a:extLst>
          </p:cNvPr>
          <p:cNvSpPr txBox="1"/>
          <p:nvPr/>
        </p:nvSpPr>
        <p:spPr>
          <a:xfrm>
            <a:off x="1273834" y="253042"/>
            <a:ext cx="9629955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 dirty="0">
                <a:latin typeface="Aharoni"/>
                <a:cs typeface="Aharoni"/>
              </a:rPr>
              <a:t>ČUVAJMO NAŠE VODE!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7E49CB-1C5A-45DF-B0B5-EABF3491D3CB}"/>
              </a:ext>
            </a:extLst>
          </p:cNvPr>
          <p:cNvSpPr txBox="1"/>
          <p:nvPr/>
        </p:nvSpPr>
        <p:spPr>
          <a:xfrm>
            <a:off x="3036267" y="2580829"/>
            <a:ext cx="6090343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 dirty="0" err="1">
                <a:latin typeface="Aharoni"/>
                <a:cs typeface="Aharoni"/>
              </a:rPr>
              <a:t>Svijetski</a:t>
            </a:r>
            <a:r>
              <a:rPr lang="en-US" sz="6600" dirty="0">
                <a:latin typeface="Aharoni"/>
                <a:cs typeface="Aharoni"/>
              </a:rPr>
              <a:t> dan </a:t>
            </a:r>
            <a:r>
              <a:rPr lang="en-US" sz="6600" dirty="0" err="1">
                <a:latin typeface="Aharoni"/>
                <a:cs typeface="Aharoni"/>
              </a:rPr>
              <a:t>voda</a:t>
            </a:r>
            <a:r>
              <a:rPr lang="en-US" sz="6600" dirty="0">
                <a:latin typeface="Aharoni"/>
                <a:cs typeface="Aharoni"/>
              </a:rPr>
              <a:t> 22. </a:t>
            </a:r>
            <a:r>
              <a:rPr lang="en-US" sz="6600" dirty="0" err="1">
                <a:latin typeface="Aharoni"/>
                <a:cs typeface="Aharoni"/>
              </a:rPr>
              <a:t>Ožujka</a:t>
            </a:r>
            <a:r>
              <a:rPr lang="en-US" sz="6600" dirty="0">
                <a:latin typeface="Aharoni"/>
                <a:cs typeface="Aharoni"/>
              </a:rPr>
              <a:t> 2021.</a:t>
            </a:r>
          </a:p>
        </p:txBody>
      </p:sp>
    </p:spTree>
    <p:extLst>
      <p:ext uri="{BB962C8B-B14F-4D97-AF65-F5344CB8AC3E}">
        <p14:creationId xmlns:p14="http://schemas.microsoft.com/office/powerpoint/2010/main" val="39753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abed Underwater Free Stock Photo - Public Domain Pictures">
            <a:extLst>
              <a:ext uri="{FF2B5EF4-FFF2-40B4-BE49-F238E27FC236}">
                <a16:creationId xmlns:a16="http://schemas.microsoft.com/office/drawing/2014/main" xmlns="" id="{86848281-B536-4BA0-BA9A-ED2BD5DA0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82" y="-160"/>
            <a:ext cx="12261008" cy="6858321"/>
          </a:xfrm>
          <a:prstGeom prst="rect">
            <a:avLst/>
          </a:prstGeom>
        </p:spPr>
      </p:pic>
      <p:pic>
        <p:nvPicPr>
          <p:cNvPr id="3" name="Picture 3" descr="A picture containing reptile, turtle&#10;&#10;Description automatically generated">
            <a:extLst>
              <a:ext uri="{FF2B5EF4-FFF2-40B4-BE49-F238E27FC236}">
                <a16:creationId xmlns:a16="http://schemas.microsoft.com/office/drawing/2014/main" xmlns="" id="{FAC63878-8961-406B-A0B5-CDF17EBBB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66777" y="4081468"/>
            <a:ext cx="3016368" cy="2433176"/>
          </a:xfrm>
          <a:prstGeom prst="rect">
            <a:avLst/>
          </a:prstGeom>
        </p:spPr>
      </p:pic>
      <p:pic>
        <p:nvPicPr>
          <p:cNvPr id="6" name="Picture 6" descr="A picture containing text, plant&#10;&#10;Description automatically generated">
            <a:extLst>
              <a:ext uri="{FF2B5EF4-FFF2-40B4-BE49-F238E27FC236}">
                <a16:creationId xmlns:a16="http://schemas.microsoft.com/office/drawing/2014/main" xmlns="" id="{1F7A7CC6-BBC4-42FF-9C2C-CBFC066A89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 rot="1500000">
            <a:off x="9840944" y="2027207"/>
            <a:ext cx="1941662" cy="2012831"/>
          </a:xfrm>
          <a:prstGeom prst="rect">
            <a:avLst/>
          </a:prstGeom>
        </p:spPr>
      </p:pic>
      <p:pic>
        <p:nvPicPr>
          <p:cNvPr id="9" name="Picture 9" descr="Free photo Compost Recycling Waste Garbage Trash ...">
            <a:extLst>
              <a:ext uri="{FF2B5EF4-FFF2-40B4-BE49-F238E27FC236}">
                <a16:creationId xmlns:a16="http://schemas.microsoft.com/office/drawing/2014/main" xmlns="" id="{E7C8F396-1E05-4571-9438-72FA03B97C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8324" y="4387229"/>
            <a:ext cx="2743200" cy="1821656"/>
          </a:xfrm>
          <a:prstGeom prst="rect">
            <a:avLst/>
          </a:prstGeom>
        </p:spPr>
      </p:pic>
      <p:pic>
        <p:nvPicPr>
          <p:cNvPr id="10" name="Picture 6" descr="A picture containing text, plant&#10;&#10;Description automatically generated">
            <a:extLst>
              <a:ext uri="{FF2B5EF4-FFF2-40B4-BE49-F238E27FC236}">
                <a16:creationId xmlns:a16="http://schemas.microsoft.com/office/drawing/2014/main" xmlns="" id="{8643CB09-64D6-4A8D-86E5-CABE2766B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 rot="20880000">
            <a:off x="7598076" y="3766868"/>
            <a:ext cx="1941662" cy="2012831"/>
          </a:xfrm>
          <a:prstGeom prst="rect">
            <a:avLst/>
          </a:prstGeom>
        </p:spPr>
      </p:pic>
      <p:pic>
        <p:nvPicPr>
          <p:cNvPr id="11" name="Picture 9" descr="Free photo Compost Recycling Waste Garbage Trash ...">
            <a:extLst>
              <a:ext uri="{FF2B5EF4-FFF2-40B4-BE49-F238E27FC236}">
                <a16:creationId xmlns:a16="http://schemas.microsoft.com/office/drawing/2014/main" xmlns="" id="{FF24B084-D60C-4838-AFD0-CBA519BF80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6625" y="4775417"/>
            <a:ext cx="2743200" cy="1821656"/>
          </a:xfrm>
          <a:prstGeom prst="rect">
            <a:avLst/>
          </a:prstGeom>
        </p:spPr>
      </p:pic>
      <p:pic>
        <p:nvPicPr>
          <p:cNvPr id="12" name="Picture 12" descr="Goldfish Fish Sad · Free image on Pixabay">
            <a:extLst>
              <a:ext uri="{FF2B5EF4-FFF2-40B4-BE49-F238E27FC236}">
                <a16:creationId xmlns:a16="http://schemas.microsoft.com/office/drawing/2014/main" xmlns="" id="{28633AE0-5658-4EBF-B76E-81B307C8BE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8664" y="4083880"/>
            <a:ext cx="2743199" cy="2054542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xmlns="" id="{7CC66B08-9884-4FFB-9384-35E9017E2472}"/>
              </a:ext>
            </a:extLst>
          </p:cNvPr>
          <p:cNvSpPr/>
          <p:nvPr/>
        </p:nvSpPr>
        <p:spPr>
          <a:xfrm>
            <a:off x="2216090" y="2676080"/>
            <a:ext cx="2932980" cy="132271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Sijećaš</a:t>
            </a:r>
            <a:r>
              <a:rPr lang="en-US" dirty="0"/>
              <a:t> li se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 </a:t>
            </a:r>
            <a:r>
              <a:rPr lang="en-US" dirty="0" err="1"/>
              <a:t>vode</a:t>
            </a:r>
            <a:r>
              <a:rPr lang="en-US" dirty="0"/>
              <a:t> bile </a:t>
            </a:r>
            <a:r>
              <a:rPr lang="en-US" dirty="0" err="1"/>
              <a:t>čiste</a:t>
            </a:r>
            <a:r>
              <a:rPr lang="en-US" dirty="0"/>
              <a:t>...?</a:t>
            </a:r>
          </a:p>
        </p:txBody>
      </p:sp>
    </p:spTree>
    <p:extLst>
      <p:ext uri="{BB962C8B-B14F-4D97-AF65-F5344CB8AC3E}">
        <p14:creationId xmlns:p14="http://schemas.microsoft.com/office/powerpoint/2010/main" val="309006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abed Underwater Free Stock Photo - Public Domain Pictures">
            <a:extLst>
              <a:ext uri="{FF2B5EF4-FFF2-40B4-BE49-F238E27FC236}">
                <a16:creationId xmlns:a16="http://schemas.microsoft.com/office/drawing/2014/main" xmlns="" id="{86848281-B536-4BA0-BA9A-ED2BD5DA0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82" y="-160"/>
            <a:ext cx="12261008" cy="6858321"/>
          </a:xfrm>
          <a:prstGeom prst="rect">
            <a:avLst/>
          </a:prstGeom>
        </p:spPr>
      </p:pic>
      <p:pic>
        <p:nvPicPr>
          <p:cNvPr id="3" name="Picture 3" descr="A picture containing reptile, turtle&#10;&#10;Description automatically generated">
            <a:extLst>
              <a:ext uri="{FF2B5EF4-FFF2-40B4-BE49-F238E27FC236}">
                <a16:creationId xmlns:a16="http://schemas.microsoft.com/office/drawing/2014/main" xmlns="" id="{FAC63878-8961-406B-A0B5-CDF17EBBB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66777" y="4081468"/>
            <a:ext cx="3016368" cy="2433176"/>
          </a:xfrm>
          <a:prstGeom prst="rect">
            <a:avLst/>
          </a:prstGeom>
        </p:spPr>
      </p:pic>
      <p:pic>
        <p:nvPicPr>
          <p:cNvPr id="6" name="Picture 6" descr="A picture containing text, plant&#10;&#10;Description automatically generated">
            <a:extLst>
              <a:ext uri="{FF2B5EF4-FFF2-40B4-BE49-F238E27FC236}">
                <a16:creationId xmlns:a16="http://schemas.microsoft.com/office/drawing/2014/main" xmlns="" id="{1F7A7CC6-BBC4-42FF-9C2C-CBFC066A89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 rot="1500000">
            <a:off x="9840944" y="2027207"/>
            <a:ext cx="1941662" cy="2012831"/>
          </a:xfrm>
          <a:prstGeom prst="rect">
            <a:avLst/>
          </a:prstGeom>
        </p:spPr>
      </p:pic>
      <p:pic>
        <p:nvPicPr>
          <p:cNvPr id="9" name="Picture 9" descr="Free photo Compost Recycling Waste Garbage Trash ...">
            <a:extLst>
              <a:ext uri="{FF2B5EF4-FFF2-40B4-BE49-F238E27FC236}">
                <a16:creationId xmlns:a16="http://schemas.microsoft.com/office/drawing/2014/main" xmlns="" id="{E7C8F396-1E05-4571-9438-72FA03B97C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8324" y="4387229"/>
            <a:ext cx="2743200" cy="1821656"/>
          </a:xfrm>
          <a:prstGeom prst="rect">
            <a:avLst/>
          </a:prstGeom>
        </p:spPr>
      </p:pic>
      <p:pic>
        <p:nvPicPr>
          <p:cNvPr id="10" name="Picture 6" descr="A picture containing text, plant&#10;&#10;Description automatically generated">
            <a:extLst>
              <a:ext uri="{FF2B5EF4-FFF2-40B4-BE49-F238E27FC236}">
                <a16:creationId xmlns:a16="http://schemas.microsoft.com/office/drawing/2014/main" xmlns="" id="{8643CB09-64D6-4A8D-86E5-CABE2766B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 rot="20880000">
            <a:off x="7598076" y="3766868"/>
            <a:ext cx="1941662" cy="2012831"/>
          </a:xfrm>
          <a:prstGeom prst="rect">
            <a:avLst/>
          </a:prstGeom>
        </p:spPr>
      </p:pic>
      <p:pic>
        <p:nvPicPr>
          <p:cNvPr id="11" name="Picture 9" descr="Free photo Compost Recycling Waste Garbage Trash ...">
            <a:extLst>
              <a:ext uri="{FF2B5EF4-FFF2-40B4-BE49-F238E27FC236}">
                <a16:creationId xmlns:a16="http://schemas.microsoft.com/office/drawing/2014/main" xmlns="" id="{FF24B084-D60C-4838-AFD0-CBA519BF80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6625" y="4775417"/>
            <a:ext cx="2743200" cy="1821656"/>
          </a:xfrm>
          <a:prstGeom prst="rect">
            <a:avLst/>
          </a:prstGeom>
        </p:spPr>
      </p:pic>
      <p:pic>
        <p:nvPicPr>
          <p:cNvPr id="12" name="Picture 12" descr="Goldfish Fish Sad · Free image on Pixabay">
            <a:extLst>
              <a:ext uri="{FF2B5EF4-FFF2-40B4-BE49-F238E27FC236}">
                <a16:creationId xmlns:a16="http://schemas.microsoft.com/office/drawing/2014/main" xmlns="" id="{28633AE0-5658-4EBF-B76E-81B307C8BE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8664" y="4083880"/>
            <a:ext cx="2743199" cy="2054542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xmlns="" id="{7CC66B08-9884-4FFB-9384-35E9017E2472}"/>
              </a:ext>
            </a:extLst>
          </p:cNvPr>
          <p:cNvSpPr/>
          <p:nvPr/>
        </p:nvSpPr>
        <p:spPr>
          <a:xfrm flipH="1">
            <a:off x="2216090" y="2676080"/>
            <a:ext cx="2932980" cy="132271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Da...to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dobri</a:t>
            </a:r>
            <a:r>
              <a:rPr lang="en-US" dirty="0"/>
              <a:t> </a:t>
            </a:r>
            <a:r>
              <a:rPr lang="en-US" dirty="0" err="1"/>
              <a:t>dani</a:t>
            </a:r>
            <a:r>
              <a:rPr lang="en-US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8830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body of water with mountains in the background&#10;&#10;Description automatically generated">
            <a:extLst>
              <a:ext uri="{FF2B5EF4-FFF2-40B4-BE49-F238E27FC236}">
                <a16:creationId xmlns:a16="http://schemas.microsoft.com/office/drawing/2014/main" xmlns="" id="{CE5E1BF2-1E20-4D16-AC55-788956D53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-5750" y="604"/>
            <a:ext cx="12203500" cy="6928678"/>
          </a:xfrm>
          <a:prstGeom prst="rect">
            <a:avLst/>
          </a:prstGeom>
        </p:spPr>
      </p:pic>
      <p:pic>
        <p:nvPicPr>
          <p:cNvPr id="5" name="Picture 5" descr="Turtle Animal Reptile · Free vector graphic on Pixabay">
            <a:extLst>
              <a:ext uri="{FF2B5EF4-FFF2-40B4-BE49-F238E27FC236}">
                <a16:creationId xmlns:a16="http://schemas.microsoft.com/office/drawing/2014/main" xmlns="" id="{E5FC855D-0CF4-404C-9D7A-9376DC153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140000">
            <a:off x="1259457" y="3085370"/>
            <a:ext cx="2743200" cy="3160166"/>
          </a:xfrm>
          <a:prstGeom prst="rect">
            <a:avLst/>
          </a:prstGeom>
        </p:spPr>
      </p:pic>
      <p:pic>
        <p:nvPicPr>
          <p:cNvPr id="6" name="Picture 6" descr="Free vector graphic: Fish, Smiling, Cartoon, Animal - Free ...">
            <a:extLst>
              <a:ext uri="{FF2B5EF4-FFF2-40B4-BE49-F238E27FC236}">
                <a16:creationId xmlns:a16="http://schemas.microsoft.com/office/drawing/2014/main" xmlns="" id="{2448A576-043A-471A-B932-DAE5C63AE0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00000" flipH="1">
            <a:off x="6636589" y="3348292"/>
            <a:ext cx="2743199" cy="2231755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xmlns="" id="{011EF0BE-BCC2-40E5-8027-017B9FEAB337}"/>
              </a:ext>
            </a:extLst>
          </p:cNvPr>
          <p:cNvSpPr/>
          <p:nvPr/>
        </p:nvSpPr>
        <p:spPr>
          <a:xfrm>
            <a:off x="3654725" y="2202526"/>
            <a:ext cx="2774829" cy="135147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Ulovit</a:t>
            </a:r>
            <a:r>
              <a:rPr lang="en-US" dirty="0"/>
              <a:t>' </a:t>
            </a:r>
            <a:r>
              <a:rPr lang="en-US" dirty="0" err="1"/>
              <a:t>ću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6102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abed Underwater Free Stock Photo - Public Domain Pictures">
            <a:extLst>
              <a:ext uri="{FF2B5EF4-FFF2-40B4-BE49-F238E27FC236}">
                <a16:creationId xmlns:a16="http://schemas.microsoft.com/office/drawing/2014/main" xmlns="" id="{86848281-B536-4BA0-BA9A-ED2BD5DA0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82" y="-160"/>
            <a:ext cx="12261008" cy="6858321"/>
          </a:xfrm>
          <a:prstGeom prst="rect">
            <a:avLst/>
          </a:prstGeom>
        </p:spPr>
      </p:pic>
      <p:pic>
        <p:nvPicPr>
          <p:cNvPr id="3" name="Picture 3" descr="A picture containing reptile, turtle&#10;&#10;Description automatically generated">
            <a:extLst>
              <a:ext uri="{FF2B5EF4-FFF2-40B4-BE49-F238E27FC236}">
                <a16:creationId xmlns:a16="http://schemas.microsoft.com/office/drawing/2014/main" xmlns="" id="{FAC63878-8961-406B-A0B5-CDF17EBBB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66777" y="4081468"/>
            <a:ext cx="3016368" cy="2433176"/>
          </a:xfrm>
          <a:prstGeom prst="rect">
            <a:avLst/>
          </a:prstGeom>
        </p:spPr>
      </p:pic>
      <p:pic>
        <p:nvPicPr>
          <p:cNvPr id="6" name="Picture 6" descr="A picture containing text, plant&#10;&#10;Description automatically generated">
            <a:extLst>
              <a:ext uri="{FF2B5EF4-FFF2-40B4-BE49-F238E27FC236}">
                <a16:creationId xmlns:a16="http://schemas.microsoft.com/office/drawing/2014/main" xmlns="" id="{1F7A7CC6-BBC4-42FF-9C2C-CBFC066A89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 rot="1500000">
            <a:off x="9840944" y="2027207"/>
            <a:ext cx="1941662" cy="2012831"/>
          </a:xfrm>
          <a:prstGeom prst="rect">
            <a:avLst/>
          </a:prstGeom>
        </p:spPr>
      </p:pic>
      <p:pic>
        <p:nvPicPr>
          <p:cNvPr id="9" name="Picture 9" descr="Free photo Compost Recycling Waste Garbage Trash ...">
            <a:extLst>
              <a:ext uri="{FF2B5EF4-FFF2-40B4-BE49-F238E27FC236}">
                <a16:creationId xmlns:a16="http://schemas.microsoft.com/office/drawing/2014/main" xmlns="" id="{E7C8F396-1E05-4571-9438-72FA03B97C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8324" y="4387229"/>
            <a:ext cx="2743200" cy="1821656"/>
          </a:xfrm>
          <a:prstGeom prst="rect">
            <a:avLst/>
          </a:prstGeom>
        </p:spPr>
      </p:pic>
      <p:pic>
        <p:nvPicPr>
          <p:cNvPr id="10" name="Picture 6" descr="A picture containing text, plant&#10;&#10;Description automatically generated">
            <a:extLst>
              <a:ext uri="{FF2B5EF4-FFF2-40B4-BE49-F238E27FC236}">
                <a16:creationId xmlns:a16="http://schemas.microsoft.com/office/drawing/2014/main" xmlns="" id="{8643CB09-64D6-4A8D-86E5-CABE2766B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 rot="20880000">
            <a:off x="7598076" y="3766868"/>
            <a:ext cx="1941662" cy="2012831"/>
          </a:xfrm>
          <a:prstGeom prst="rect">
            <a:avLst/>
          </a:prstGeom>
        </p:spPr>
      </p:pic>
      <p:pic>
        <p:nvPicPr>
          <p:cNvPr id="11" name="Picture 9" descr="Free photo Compost Recycling Waste Garbage Trash ...">
            <a:extLst>
              <a:ext uri="{FF2B5EF4-FFF2-40B4-BE49-F238E27FC236}">
                <a16:creationId xmlns:a16="http://schemas.microsoft.com/office/drawing/2014/main" xmlns="" id="{FF24B084-D60C-4838-AFD0-CBA519BF80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6625" y="4775417"/>
            <a:ext cx="2743200" cy="1821656"/>
          </a:xfrm>
          <a:prstGeom prst="rect">
            <a:avLst/>
          </a:prstGeom>
        </p:spPr>
      </p:pic>
      <p:pic>
        <p:nvPicPr>
          <p:cNvPr id="12" name="Picture 12" descr="Goldfish Fish Sad · Free image on Pixabay">
            <a:extLst>
              <a:ext uri="{FF2B5EF4-FFF2-40B4-BE49-F238E27FC236}">
                <a16:creationId xmlns:a16="http://schemas.microsoft.com/office/drawing/2014/main" xmlns="" id="{28633AE0-5658-4EBF-B76E-81B307C8BE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8664" y="4083880"/>
            <a:ext cx="2743199" cy="2054542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xmlns="" id="{7CC66B08-9884-4FFB-9384-35E9017E2472}"/>
              </a:ext>
            </a:extLst>
          </p:cNvPr>
          <p:cNvSpPr/>
          <p:nvPr/>
        </p:nvSpPr>
        <p:spPr>
          <a:xfrm>
            <a:off x="2216090" y="2676080"/>
            <a:ext cx="2932980" cy="1523999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/>
              <a:t>Stvarno</a:t>
            </a:r>
            <a:r>
              <a:rPr lang="en-US" dirty="0"/>
              <a:t> </a:t>
            </a:r>
            <a:r>
              <a:rPr lang="en-US" dirty="0" err="1"/>
              <a:t>trebamo</a:t>
            </a:r>
            <a:r>
              <a:rPr lang="en-US" dirty="0"/>
              <a:t> </a:t>
            </a:r>
            <a:r>
              <a:rPr lang="en-US" dirty="0" err="1"/>
              <a:t>nekako</a:t>
            </a:r>
            <a:r>
              <a:rPr lang="en-US" dirty="0"/>
              <a:t> </a:t>
            </a:r>
            <a:r>
              <a:rPr lang="en-US" dirty="0" err="1"/>
              <a:t>javiti</a:t>
            </a:r>
            <a:r>
              <a:rPr lang="en-US" dirty="0"/>
              <a:t> </a:t>
            </a:r>
            <a:r>
              <a:rPr lang="en-US" dirty="0" err="1"/>
              <a:t>ljudima</a:t>
            </a:r>
            <a:r>
              <a:rPr lang="en-US" dirty="0"/>
              <a:t> da ne </a:t>
            </a:r>
            <a:r>
              <a:rPr lang="en-US" dirty="0" err="1"/>
              <a:t>zagađuju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006770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abed Underwater Free Stock Photo - Public Domain Pictures">
            <a:extLst>
              <a:ext uri="{FF2B5EF4-FFF2-40B4-BE49-F238E27FC236}">
                <a16:creationId xmlns:a16="http://schemas.microsoft.com/office/drawing/2014/main" xmlns="" id="{86848281-B536-4BA0-BA9A-ED2BD5DA0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82" y="-160"/>
            <a:ext cx="12261008" cy="6858321"/>
          </a:xfrm>
          <a:prstGeom prst="rect">
            <a:avLst/>
          </a:prstGeom>
        </p:spPr>
      </p:pic>
      <p:pic>
        <p:nvPicPr>
          <p:cNvPr id="3" name="Picture 3" descr="A picture containing reptile, turtle&#10;&#10;Description automatically generated">
            <a:extLst>
              <a:ext uri="{FF2B5EF4-FFF2-40B4-BE49-F238E27FC236}">
                <a16:creationId xmlns:a16="http://schemas.microsoft.com/office/drawing/2014/main" xmlns="" id="{FAC63878-8961-406B-A0B5-CDF17EBBB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66777" y="4081468"/>
            <a:ext cx="3016368" cy="2433176"/>
          </a:xfrm>
          <a:prstGeom prst="rect">
            <a:avLst/>
          </a:prstGeom>
        </p:spPr>
      </p:pic>
      <p:pic>
        <p:nvPicPr>
          <p:cNvPr id="6" name="Picture 6" descr="A picture containing text, plant&#10;&#10;Description automatically generated">
            <a:extLst>
              <a:ext uri="{FF2B5EF4-FFF2-40B4-BE49-F238E27FC236}">
                <a16:creationId xmlns:a16="http://schemas.microsoft.com/office/drawing/2014/main" xmlns="" id="{1F7A7CC6-BBC4-42FF-9C2C-CBFC066A89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 rot="1500000">
            <a:off x="9840944" y="2027207"/>
            <a:ext cx="1941662" cy="2012831"/>
          </a:xfrm>
          <a:prstGeom prst="rect">
            <a:avLst/>
          </a:prstGeom>
        </p:spPr>
      </p:pic>
      <p:pic>
        <p:nvPicPr>
          <p:cNvPr id="9" name="Picture 9" descr="Free photo Compost Recycling Waste Garbage Trash ...">
            <a:extLst>
              <a:ext uri="{FF2B5EF4-FFF2-40B4-BE49-F238E27FC236}">
                <a16:creationId xmlns:a16="http://schemas.microsoft.com/office/drawing/2014/main" xmlns="" id="{E7C8F396-1E05-4571-9438-72FA03B97C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8324" y="4387229"/>
            <a:ext cx="2743200" cy="1821656"/>
          </a:xfrm>
          <a:prstGeom prst="rect">
            <a:avLst/>
          </a:prstGeom>
        </p:spPr>
      </p:pic>
      <p:pic>
        <p:nvPicPr>
          <p:cNvPr id="10" name="Picture 6" descr="A picture containing text, plant&#10;&#10;Description automatically generated">
            <a:extLst>
              <a:ext uri="{FF2B5EF4-FFF2-40B4-BE49-F238E27FC236}">
                <a16:creationId xmlns:a16="http://schemas.microsoft.com/office/drawing/2014/main" xmlns="" id="{8643CB09-64D6-4A8D-86E5-CABE2766B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 rot="20880000">
            <a:off x="7598076" y="3766868"/>
            <a:ext cx="1941662" cy="2012831"/>
          </a:xfrm>
          <a:prstGeom prst="rect">
            <a:avLst/>
          </a:prstGeom>
        </p:spPr>
      </p:pic>
      <p:pic>
        <p:nvPicPr>
          <p:cNvPr id="11" name="Picture 9" descr="Free photo Compost Recycling Waste Garbage Trash ...">
            <a:extLst>
              <a:ext uri="{FF2B5EF4-FFF2-40B4-BE49-F238E27FC236}">
                <a16:creationId xmlns:a16="http://schemas.microsoft.com/office/drawing/2014/main" xmlns="" id="{FF24B084-D60C-4838-AFD0-CBA519BF80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6625" y="4775417"/>
            <a:ext cx="2743200" cy="1821656"/>
          </a:xfrm>
          <a:prstGeom prst="rect">
            <a:avLst/>
          </a:prstGeom>
        </p:spPr>
      </p:pic>
      <p:pic>
        <p:nvPicPr>
          <p:cNvPr id="12" name="Picture 12" descr="Goldfish Fish Sad · Free image on Pixabay">
            <a:extLst>
              <a:ext uri="{FF2B5EF4-FFF2-40B4-BE49-F238E27FC236}">
                <a16:creationId xmlns:a16="http://schemas.microsoft.com/office/drawing/2014/main" xmlns="" id="{28633AE0-5658-4EBF-B76E-81B307C8BE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8664" y="4083880"/>
            <a:ext cx="2743199" cy="2054542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xmlns="" id="{7CC66B08-9884-4FFB-9384-35E9017E2472}"/>
              </a:ext>
            </a:extLst>
          </p:cNvPr>
          <p:cNvSpPr/>
          <p:nvPr/>
        </p:nvSpPr>
        <p:spPr>
          <a:xfrm flipH="1">
            <a:off x="2216090" y="2676080"/>
            <a:ext cx="2932980" cy="132271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Ali, </a:t>
            </a:r>
            <a:r>
              <a:rPr lang="en-US" dirty="0" err="1"/>
              <a:t>kako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1479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abed Underwater Free Stock Photo - Public Domain Pictures">
            <a:extLst>
              <a:ext uri="{FF2B5EF4-FFF2-40B4-BE49-F238E27FC236}">
                <a16:creationId xmlns:a16="http://schemas.microsoft.com/office/drawing/2014/main" xmlns="" id="{86848281-B536-4BA0-BA9A-ED2BD5DA0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82" y="-160"/>
            <a:ext cx="12261008" cy="6858321"/>
          </a:xfrm>
          <a:prstGeom prst="rect">
            <a:avLst/>
          </a:prstGeom>
        </p:spPr>
      </p:pic>
      <p:pic>
        <p:nvPicPr>
          <p:cNvPr id="3" name="Picture 3" descr="A picture containing reptile, turtle&#10;&#10;Description automatically generated">
            <a:extLst>
              <a:ext uri="{FF2B5EF4-FFF2-40B4-BE49-F238E27FC236}">
                <a16:creationId xmlns:a16="http://schemas.microsoft.com/office/drawing/2014/main" xmlns="" id="{FAC63878-8961-406B-A0B5-CDF17EBBB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66777" y="4081468"/>
            <a:ext cx="3016368" cy="2433176"/>
          </a:xfrm>
          <a:prstGeom prst="rect">
            <a:avLst/>
          </a:prstGeom>
        </p:spPr>
      </p:pic>
      <p:pic>
        <p:nvPicPr>
          <p:cNvPr id="6" name="Picture 6" descr="A picture containing text, plant&#10;&#10;Description automatically generated">
            <a:extLst>
              <a:ext uri="{FF2B5EF4-FFF2-40B4-BE49-F238E27FC236}">
                <a16:creationId xmlns:a16="http://schemas.microsoft.com/office/drawing/2014/main" xmlns="" id="{1F7A7CC6-BBC4-42FF-9C2C-CBFC066A89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 rot="1500000">
            <a:off x="9840944" y="2027207"/>
            <a:ext cx="1941662" cy="2012831"/>
          </a:xfrm>
          <a:prstGeom prst="rect">
            <a:avLst/>
          </a:prstGeom>
        </p:spPr>
      </p:pic>
      <p:pic>
        <p:nvPicPr>
          <p:cNvPr id="9" name="Picture 9" descr="Free photo Compost Recycling Waste Garbage Trash ...">
            <a:extLst>
              <a:ext uri="{FF2B5EF4-FFF2-40B4-BE49-F238E27FC236}">
                <a16:creationId xmlns:a16="http://schemas.microsoft.com/office/drawing/2014/main" xmlns="" id="{E7C8F396-1E05-4571-9438-72FA03B97C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8324" y="4387229"/>
            <a:ext cx="2743200" cy="1821656"/>
          </a:xfrm>
          <a:prstGeom prst="rect">
            <a:avLst/>
          </a:prstGeom>
        </p:spPr>
      </p:pic>
      <p:pic>
        <p:nvPicPr>
          <p:cNvPr id="10" name="Picture 6" descr="A picture containing text, plant&#10;&#10;Description automatically generated">
            <a:extLst>
              <a:ext uri="{FF2B5EF4-FFF2-40B4-BE49-F238E27FC236}">
                <a16:creationId xmlns:a16="http://schemas.microsoft.com/office/drawing/2014/main" xmlns="" id="{8643CB09-64D6-4A8D-86E5-CABE2766B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 rot="20880000">
            <a:off x="7598076" y="3766868"/>
            <a:ext cx="1941662" cy="2012831"/>
          </a:xfrm>
          <a:prstGeom prst="rect">
            <a:avLst/>
          </a:prstGeom>
        </p:spPr>
      </p:pic>
      <p:pic>
        <p:nvPicPr>
          <p:cNvPr id="11" name="Picture 9" descr="Free photo Compost Recycling Waste Garbage Trash ...">
            <a:extLst>
              <a:ext uri="{FF2B5EF4-FFF2-40B4-BE49-F238E27FC236}">
                <a16:creationId xmlns:a16="http://schemas.microsoft.com/office/drawing/2014/main" xmlns="" id="{FF24B084-D60C-4838-AFD0-CBA519BF80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6625" y="4775417"/>
            <a:ext cx="2743200" cy="1821656"/>
          </a:xfrm>
          <a:prstGeom prst="rect">
            <a:avLst/>
          </a:prstGeom>
        </p:spPr>
      </p:pic>
      <p:pic>
        <p:nvPicPr>
          <p:cNvPr id="12" name="Picture 12" descr="Goldfish Fish Sad · Free image on Pixabay">
            <a:extLst>
              <a:ext uri="{FF2B5EF4-FFF2-40B4-BE49-F238E27FC236}">
                <a16:creationId xmlns:a16="http://schemas.microsoft.com/office/drawing/2014/main" xmlns="" id="{28633AE0-5658-4EBF-B76E-81B307C8BE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8664" y="4083880"/>
            <a:ext cx="2743199" cy="2054542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xmlns="" id="{7CC66B08-9884-4FFB-9384-35E9017E2472}"/>
              </a:ext>
            </a:extLst>
          </p:cNvPr>
          <p:cNvSpPr/>
          <p:nvPr/>
        </p:nvSpPr>
        <p:spPr>
          <a:xfrm>
            <a:off x="2216090" y="2676080"/>
            <a:ext cx="2932980" cy="1523999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stripa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12436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abed Underwater Free Stock Photo - Public Domain Pictures">
            <a:extLst>
              <a:ext uri="{FF2B5EF4-FFF2-40B4-BE49-F238E27FC236}">
                <a16:creationId xmlns:a16="http://schemas.microsoft.com/office/drawing/2014/main" xmlns="" id="{86848281-B536-4BA0-BA9A-ED2BD5DA0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82" y="-160"/>
            <a:ext cx="12261008" cy="68583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196758-3DF6-4465-947E-79496EAA9553}"/>
              </a:ext>
            </a:extLst>
          </p:cNvPr>
          <p:cNvSpPr txBox="1"/>
          <p:nvPr/>
        </p:nvSpPr>
        <p:spPr>
          <a:xfrm>
            <a:off x="1273834" y="253042"/>
            <a:ext cx="9629955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 dirty="0" err="1">
                <a:latin typeface="Aharoni"/>
                <a:cs typeface="Aharoni"/>
              </a:rPr>
              <a:t>Savjeti</a:t>
            </a:r>
            <a:r>
              <a:rPr lang="en-US" sz="6600" dirty="0">
                <a:latin typeface="Aharoni"/>
                <a:cs typeface="Aharoni"/>
              </a:rPr>
              <a:t> </a:t>
            </a:r>
            <a:r>
              <a:rPr lang="en-US" sz="6600" dirty="0" err="1">
                <a:latin typeface="Aharoni"/>
                <a:cs typeface="Aharoni"/>
              </a:rPr>
              <a:t>kornjače</a:t>
            </a:r>
            <a:r>
              <a:rPr lang="en-US" sz="6600" dirty="0">
                <a:latin typeface="Aharoni"/>
                <a:cs typeface="Aharoni"/>
              </a:rPr>
              <a:t> I </a:t>
            </a:r>
            <a:r>
              <a:rPr lang="en-US" sz="6600" dirty="0" err="1">
                <a:latin typeface="Aharoni"/>
                <a:cs typeface="Aharoni"/>
              </a:rPr>
              <a:t>ribe</a:t>
            </a:r>
            <a:endParaRPr lang="en-US" sz="6600">
              <a:latin typeface="Aharoni"/>
              <a:cs typeface="Aharoni"/>
            </a:endParaRPr>
          </a:p>
        </p:txBody>
      </p:sp>
      <p:pic>
        <p:nvPicPr>
          <p:cNvPr id="5" name="Picture 3" descr="A picture containing reptile, turtle&#10;&#10;Description automatically generated">
            <a:extLst>
              <a:ext uri="{FF2B5EF4-FFF2-40B4-BE49-F238E27FC236}">
                <a16:creationId xmlns:a16="http://schemas.microsoft.com/office/drawing/2014/main" xmlns="" id="{247D90F4-ED49-472A-9384-F19DFFE66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035834" y="4268374"/>
            <a:ext cx="3016368" cy="2433176"/>
          </a:xfrm>
          <a:prstGeom prst="rect">
            <a:avLst/>
          </a:prstGeom>
        </p:spPr>
      </p:pic>
      <p:pic>
        <p:nvPicPr>
          <p:cNvPr id="7" name="Picture 12" descr="Goldfish Fish Sad · Free image on Pixabay">
            <a:extLst>
              <a:ext uri="{FF2B5EF4-FFF2-40B4-BE49-F238E27FC236}">
                <a16:creationId xmlns:a16="http://schemas.microsoft.com/office/drawing/2014/main" xmlns="" id="{6708AF48-6450-4111-88C8-366156499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3456" y="4558333"/>
            <a:ext cx="2743199" cy="2054542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xmlns="" id="{7A9FF0E3-5096-4FE3-89DA-3D2898EFACEA}"/>
              </a:ext>
            </a:extLst>
          </p:cNvPr>
          <p:cNvSpPr/>
          <p:nvPr/>
        </p:nvSpPr>
        <p:spPr>
          <a:xfrm>
            <a:off x="4329561" y="2704836"/>
            <a:ext cx="3536829" cy="1682149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+mn-lt"/>
                <a:cs typeface="+mn-lt"/>
              </a:rPr>
              <a:t>Ne </a:t>
            </a:r>
            <a:r>
              <a:rPr lang="en-US" dirty="0" err="1">
                <a:ea typeface="+mn-lt"/>
                <a:cs typeface="+mn-lt"/>
              </a:rPr>
              <a:t>bacaj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kruti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otpad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vode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ili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blizinu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voda,već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za to </a:t>
            </a:r>
            <a:r>
              <a:rPr lang="en-US" dirty="0" err="1">
                <a:ea typeface="+mn-lt"/>
                <a:cs typeface="+mn-lt"/>
              </a:rPr>
              <a:t>predviđena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mjesta</a:t>
            </a:r>
            <a:r>
              <a:rPr lang="en-US" dirty="0">
                <a:ea typeface="+mn-lt"/>
                <a:cs typeface="+mn-lt"/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35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abed Underwater Free Stock Photo - Public Domain Pictures">
            <a:extLst>
              <a:ext uri="{FF2B5EF4-FFF2-40B4-BE49-F238E27FC236}">
                <a16:creationId xmlns:a16="http://schemas.microsoft.com/office/drawing/2014/main" xmlns="" id="{86848281-B536-4BA0-BA9A-ED2BD5DA0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82" y="-160"/>
            <a:ext cx="12261008" cy="68583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196758-3DF6-4465-947E-79496EAA9553}"/>
              </a:ext>
            </a:extLst>
          </p:cNvPr>
          <p:cNvSpPr txBox="1"/>
          <p:nvPr/>
        </p:nvSpPr>
        <p:spPr>
          <a:xfrm>
            <a:off x="1273834" y="253042"/>
            <a:ext cx="9629955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 dirty="0" err="1">
                <a:latin typeface="Aharoni"/>
                <a:cs typeface="Aharoni"/>
              </a:rPr>
              <a:t>Savjeti</a:t>
            </a:r>
            <a:r>
              <a:rPr lang="en-US" sz="6600" dirty="0">
                <a:latin typeface="Aharoni"/>
                <a:cs typeface="Aharoni"/>
              </a:rPr>
              <a:t> </a:t>
            </a:r>
            <a:r>
              <a:rPr lang="en-US" sz="6600" dirty="0" err="1">
                <a:latin typeface="Aharoni"/>
                <a:cs typeface="Aharoni"/>
              </a:rPr>
              <a:t>kornjače</a:t>
            </a:r>
            <a:r>
              <a:rPr lang="en-US" sz="6600" dirty="0">
                <a:latin typeface="Aharoni"/>
                <a:cs typeface="Aharoni"/>
              </a:rPr>
              <a:t> I </a:t>
            </a:r>
            <a:r>
              <a:rPr lang="en-US" sz="6600" dirty="0" err="1">
                <a:latin typeface="Aharoni"/>
                <a:cs typeface="Aharoni"/>
              </a:rPr>
              <a:t>ribe</a:t>
            </a:r>
            <a:endParaRPr lang="en-US" sz="6600">
              <a:latin typeface="Aharoni"/>
              <a:cs typeface="Aharoni"/>
            </a:endParaRPr>
          </a:p>
        </p:txBody>
      </p:sp>
      <p:pic>
        <p:nvPicPr>
          <p:cNvPr id="5" name="Picture 3" descr="A picture containing reptile, turtle&#10;&#10;Description automatically generated">
            <a:extLst>
              <a:ext uri="{FF2B5EF4-FFF2-40B4-BE49-F238E27FC236}">
                <a16:creationId xmlns:a16="http://schemas.microsoft.com/office/drawing/2014/main" xmlns="" id="{247D90F4-ED49-472A-9384-F19DFFE66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035834" y="4268374"/>
            <a:ext cx="3016368" cy="2433176"/>
          </a:xfrm>
          <a:prstGeom prst="rect">
            <a:avLst/>
          </a:prstGeom>
        </p:spPr>
      </p:pic>
      <p:pic>
        <p:nvPicPr>
          <p:cNvPr id="7" name="Picture 12" descr="Goldfish Fish Sad · Free image on Pixabay">
            <a:extLst>
              <a:ext uri="{FF2B5EF4-FFF2-40B4-BE49-F238E27FC236}">
                <a16:creationId xmlns:a16="http://schemas.microsoft.com/office/drawing/2014/main" xmlns="" id="{6708AF48-6450-4111-88C8-366156499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3456" y="4558333"/>
            <a:ext cx="2743199" cy="2054542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xmlns="" id="{7A9FF0E3-5096-4FE3-89DA-3D2898EFACEA}"/>
              </a:ext>
            </a:extLst>
          </p:cNvPr>
          <p:cNvSpPr/>
          <p:nvPr/>
        </p:nvSpPr>
        <p:spPr>
          <a:xfrm flipH="1">
            <a:off x="4329561" y="2704836"/>
            <a:ext cx="3536829" cy="1682149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ea typeface="+mn-lt"/>
                <a:cs typeface="+mn-lt"/>
              </a:rPr>
              <a:t>Odvajaj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kućanski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otpad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odlaži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reciklažna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odlagališta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otpada</a:t>
            </a:r>
            <a:r>
              <a:rPr lang="en-US" dirty="0">
                <a:ea typeface="+mn-lt"/>
                <a:cs typeface="+mn-lt"/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78528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1B2C2F"/>
      </a:dk2>
      <a:lt2>
        <a:srgbClr val="F1F3F0"/>
      </a:lt2>
      <a:accent1>
        <a:srgbClr val="984DC3"/>
      </a:accent1>
      <a:accent2>
        <a:srgbClr val="5C44B5"/>
      </a:accent2>
      <a:accent3>
        <a:srgbClr val="4D64C3"/>
      </a:accent3>
      <a:accent4>
        <a:srgbClr val="3B84B1"/>
      </a:accent4>
      <a:accent5>
        <a:srgbClr val="4BBEBA"/>
      </a:accent5>
      <a:accent6>
        <a:srgbClr val="3BB17C"/>
      </a:accent6>
      <a:hlink>
        <a:srgbClr val="3798A6"/>
      </a:hlink>
      <a:folHlink>
        <a:srgbClr val="7F7F7F"/>
      </a:folHlink>
    </a:clrScheme>
    <a:fontScheme name="Dividend">
      <a:majorFont>
        <a:latin typeface="Century Schoolbook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113</Words>
  <Application>Microsoft Office PowerPoint</Application>
  <PresentationFormat>Custom</PresentationFormat>
  <Paragraphs>17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DividendVTI</vt:lpstr>
      <vt:lpstr>Strip o zagađenju voda na svijetu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tom bebe</cp:lastModifiedBy>
  <cp:revision>136</cp:revision>
  <dcterms:created xsi:type="dcterms:W3CDTF">2021-03-20T20:21:04Z</dcterms:created>
  <dcterms:modified xsi:type="dcterms:W3CDTF">2021-03-20T21:01:53Z</dcterms:modified>
</cp:coreProperties>
</file>