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66" r:id="rId3"/>
    <p:sldId id="267" r:id="rId4"/>
    <p:sldId id="268" r:id="rId5"/>
    <p:sldId id="269" r:id="rId6"/>
    <p:sldId id="270" r:id="rId7"/>
    <p:sldId id="271" r:id="rId8"/>
    <p:sldId id="272" r:id="rId9"/>
    <p:sldId id="273" r:id="rId10"/>
    <p:sldId id="274" r:id="rId11"/>
    <p:sldId id="275" r:id="rId12"/>
    <p:sldId id="276" r:id="rId13"/>
    <p:sldId id="256" r:id="rId14"/>
    <p:sldId id="258" r:id="rId15"/>
    <p:sldId id="259" r:id="rId16"/>
    <p:sldId id="260" r:id="rId17"/>
    <p:sldId id="263" r:id="rId18"/>
    <p:sldId id="277" r:id="rId19"/>
    <p:sldId id="278" r:id="rId20"/>
    <p:sldId id="279" r:id="rId21"/>
    <p:sldId id="280" r:id="rId22"/>
    <p:sldId id="281" r:id="rId23"/>
    <p:sldId id="282" r:id="rId24"/>
    <p:sldId id="283" r:id="rId25"/>
    <p:sldId id="284" r:id="rId26"/>
    <p:sldId id="286" r:id="rId27"/>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73C3"/>
    <a:srgbClr val="20D6D6"/>
    <a:srgbClr val="37A5E9"/>
    <a:srgbClr val="697DE3"/>
    <a:srgbClr val="679AE5"/>
    <a:srgbClr val="4BA7F3"/>
    <a:srgbClr val="66CCFF"/>
    <a:srgbClr val="FFCCFF"/>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8" d="100"/>
          <a:sy n="88" d="100"/>
        </p:scale>
        <p:origin x="451"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973169-655D-49F8-A920-2FBC38201C25}" type="doc">
      <dgm:prSet loTypeId="urn:microsoft.com/office/officeart/2005/8/layout/vProcess5" loCatId="process" qsTypeId="urn:microsoft.com/office/officeart/2005/8/quickstyle/simple4" qsCatId="simple" csTypeId="urn:microsoft.com/office/officeart/2005/8/colors/colorful5" csCatId="colorful" phldr="1"/>
      <dgm:spPr/>
      <dgm:t>
        <a:bodyPr/>
        <a:lstStyle/>
        <a:p>
          <a:endParaRPr lang="en-US"/>
        </a:p>
      </dgm:t>
    </dgm:pt>
    <dgm:pt modelId="{83029B48-E767-4141-9DF5-59D90BD26A38}">
      <dgm:prSet/>
      <dgm:spPr/>
      <dgm:t>
        <a:bodyPr/>
        <a:lstStyle/>
        <a:p>
          <a:r>
            <a:rPr lang="hr-HR" baseline="0" dirty="0"/>
            <a:t>Zadar is a city whose past goes back 3,000 years.</a:t>
          </a:r>
          <a:endParaRPr lang="en-US" dirty="0"/>
        </a:p>
      </dgm:t>
    </dgm:pt>
    <dgm:pt modelId="{91A957FB-A671-4828-92EE-DABB2832622C}" type="parTrans" cxnId="{965FB695-6988-43F1-848F-411070C8CAFB}">
      <dgm:prSet/>
      <dgm:spPr/>
      <dgm:t>
        <a:bodyPr/>
        <a:lstStyle/>
        <a:p>
          <a:endParaRPr lang="en-US"/>
        </a:p>
      </dgm:t>
    </dgm:pt>
    <dgm:pt modelId="{212ED2D6-B025-4A0E-B110-99A23286AEA5}" type="sibTrans" cxnId="{965FB695-6988-43F1-848F-411070C8CAFB}">
      <dgm:prSet/>
      <dgm:spPr/>
      <dgm:t>
        <a:bodyPr/>
        <a:lstStyle/>
        <a:p>
          <a:endParaRPr lang="en-US"/>
        </a:p>
      </dgm:t>
    </dgm:pt>
    <dgm:pt modelId="{053D120D-A27B-4C6C-A443-05342ADB1F4C}">
      <dgm:prSet/>
      <dgm:spPr/>
      <dgm:t>
        <a:bodyPr/>
        <a:lstStyle/>
        <a:p>
          <a:r>
            <a:rPr lang="hr-HR" baseline="0" dirty="0" err="1"/>
            <a:t>It</a:t>
          </a:r>
          <a:r>
            <a:rPr lang="hr-HR" baseline="0" dirty="0"/>
            <a:t> </a:t>
          </a:r>
          <a:r>
            <a:rPr lang="hr-HR" baseline="0" dirty="0" err="1"/>
            <a:t>became</a:t>
          </a:r>
          <a:r>
            <a:rPr lang="hr-HR" baseline="0" dirty="0"/>
            <a:t>  a </a:t>
          </a:r>
          <a:r>
            <a:rPr lang="hr-HR" baseline="0" dirty="0" err="1"/>
            <a:t>fully</a:t>
          </a:r>
          <a:r>
            <a:rPr lang="hr-HR" baseline="0" dirty="0"/>
            <a:t> </a:t>
          </a:r>
          <a:r>
            <a:rPr lang="hr-HR" baseline="0" dirty="0" err="1"/>
            <a:t>urbanized</a:t>
          </a:r>
          <a:r>
            <a:rPr lang="hr-HR" baseline="0" dirty="0"/>
            <a:t> centre </a:t>
          </a:r>
          <a:r>
            <a:rPr lang="hr-HR" baseline="0" dirty="0" err="1"/>
            <a:t>during</a:t>
          </a:r>
          <a:r>
            <a:rPr lang="hr-HR" baseline="0" dirty="0"/>
            <a:t> </a:t>
          </a:r>
          <a:r>
            <a:rPr lang="hr-HR" baseline="0" dirty="0" err="1"/>
            <a:t>ancient</a:t>
          </a:r>
          <a:r>
            <a:rPr lang="hr-HR" baseline="0" dirty="0"/>
            <a:t> </a:t>
          </a:r>
          <a:r>
            <a:rPr lang="hr-HR" baseline="0" dirty="0" smtClean="0"/>
            <a:t>Roman Empire.</a:t>
          </a:r>
          <a:endParaRPr lang="en-US" dirty="0"/>
        </a:p>
      </dgm:t>
    </dgm:pt>
    <dgm:pt modelId="{8089799C-A573-44BF-A637-93641463B12F}" type="parTrans" cxnId="{D80B14CD-5024-4E63-B555-23DB23CF9850}">
      <dgm:prSet/>
      <dgm:spPr/>
      <dgm:t>
        <a:bodyPr/>
        <a:lstStyle/>
        <a:p>
          <a:endParaRPr lang="en-US"/>
        </a:p>
      </dgm:t>
    </dgm:pt>
    <dgm:pt modelId="{199B20EA-6E70-47A3-A9BF-8AF8A53D0A64}" type="sibTrans" cxnId="{D80B14CD-5024-4E63-B555-23DB23CF9850}">
      <dgm:prSet/>
      <dgm:spPr/>
      <dgm:t>
        <a:bodyPr/>
        <a:lstStyle/>
        <a:p>
          <a:endParaRPr lang="en-US"/>
        </a:p>
      </dgm:t>
    </dgm:pt>
    <dgm:pt modelId="{A53B40AF-EECC-41E2-8047-00C1548F37D0}">
      <dgm:prSet/>
      <dgm:spPr/>
      <dgm:t>
        <a:bodyPr/>
        <a:lstStyle/>
        <a:p>
          <a:r>
            <a:rPr lang="hr-HR" baseline="0"/>
            <a:t>Even since those first records, Zadar has been one of the most important cities on the Eastern Adriatic coast.</a:t>
          </a:r>
          <a:endParaRPr lang="en-US"/>
        </a:p>
      </dgm:t>
    </dgm:pt>
    <dgm:pt modelId="{F1CF9168-5263-4C82-B94C-26D34B973A2B}" type="parTrans" cxnId="{78E13E84-1C30-4E74-930B-78C002C2CF7D}">
      <dgm:prSet/>
      <dgm:spPr/>
      <dgm:t>
        <a:bodyPr/>
        <a:lstStyle/>
        <a:p>
          <a:endParaRPr lang="en-US"/>
        </a:p>
      </dgm:t>
    </dgm:pt>
    <dgm:pt modelId="{7595F91D-669F-4FA1-8BF9-731782BA7A37}" type="sibTrans" cxnId="{78E13E84-1C30-4E74-930B-78C002C2CF7D}">
      <dgm:prSet/>
      <dgm:spPr/>
      <dgm:t>
        <a:bodyPr/>
        <a:lstStyle/>
        <a:p>
          <a:endParaRPr lang="en-US"/>
        </a:p>
      </dgm:t>
    </dgm:pt>
    <dgm:pt modelId="{3819F1DB-291C-411A-A10E-05EEECBD8AC7}">
      <dgm:prSet/>
      <dgm:spPr/>
      <dgm:t>
        <a:bodyPr/>
        <a:lstStyle/>
        <a:p>
          <a:r>
            <a:rPr lang="hr-HR" baseline="0" dirty="0" err="1"/>
            <a:t>With</a:t>
          </a:r>
          <a:r>
            <a:rPr lang="hr-HR" baseline="0" dirty="0"/>
            <a:t> </a:t>
          </a:r>
          <a:r>
            <a:rPr lang="hr-HR" baseline="0" dirty="0" err="1"/>
            <a:t>every</a:t>
          </a:r>
          <a:r>
            <a:rPr lang="hr-HR" baseline="0" dirty="0"/>
            <a:t> </a:t>
          </a:r>
          <a:r>
            <a:rPr lang="hr-HR" baseline="0" dirty="0" err="1"/>
            <a:t>step</a:t>
          </a:r>
          <a:r>
            <a:rPr lang="hr-HR" baseline="0" dirty="0"/>
            <a:t> </a:t>
          </a:r>
          <a:r>
            <a:rPr lang="hr-HR" baseline="0" dirty="0" err="1"/>
            <a:t>you</a:t>
          </a:r>
          <a:r>
            <a:rPr lang="hr-HR" baseline="0" dirty="0"/>
            <a:t> take, </a:t>
          </a:r>
          <a:r>
            <a:rPr lang="hr-HR" baseline="0" dirty="0" err="1" smtClean="0"/>
            <a:t>its</a:t>
          </a:r>
          <a:r>
            <a:rPr lang="hr-HR" baseline="0" dirty="0" smtClean="0"/>
            <a:t> </a:t>
          </a:r>
          <a:r>
            <a:rPr lang="hr-HR" baseline="0" dirty="0" err="1"/>
            <a:t>streets</a:t>
          </a:r>
          <a:r>
            <a:rPr lang="hr-HR" baseline="0" dirty="0"/>
            <a:t> , </a:t>
          </a:r>
          <a:r>
            <a:rPr lang="hr-HR" baseline="0" dirty="0" err="1"/>
            <a:t>squares</a:t>
          </a:r>
          <a:r>
            <a:rPr lang="hr-HR" baseline="0" dirty="0"/>
            <a:t>, </a:t>
          </a:r>
          <a:r>
            <a:rPr lang="hr-HR" baseline="0" dirty="0" err="1"/>
            <a:t>the</a:t>
          </a:r>
          <a:r>
            <a:rPr lang="hr-HR" baseline="0" dirty="0"/>
            <a:t> </a:t>
          </a:r>
          <a:r>
            <a:rPr lang="hr-HR" baseline="0" dirty="0" err="1"/>
            <a:t>seafront</a:t>
          </a:r>
          <a:r>
            <a:rPr lang="hr-HR" baseline="0" dirty="0"/>
            <a:t>, </a:t>
          </a:r>
          <a:r>
            <a:rPr lang="hr-HR" baseline="0" dirty="0" err="1"/>
            <a:t>churches</a:t>
          </a:r>
          <a:r>
            <a:rPr lang="hr-HR" baseline="0" dirty="0"/>
            <a:t> </a:t>
          </a:r>
          <a:r>
            <a:rPr lang="hr-HR" baseline="0" dirty="0" err="1"/>
            <a:t>and</a:t>
          </a:r>
          <a:r>
            <a:rPr lang="hr-HR" baseline="0" dirty="0"/>
            <a:t> </a:t>
          </a:r>
          <a:r>
            <a:rPr lang="hr-HR" baseline="0" dirty="0" err="1"/>
            <a:t>monumental</a:t>
          </a:r>
          <a:r>
            <a:rPr lang="hr-HR" baseline="0" dirty="0"/>
            <a:t> </a:t>
          </a:r>
          <a:r>
            <a:rPr lang="hr-HR" baseline="0" dirty="0" err="1"/>
            <a:t>heritage</a:t>
          </a:r>
          <a:r>
            <a:rPr lang="hr-HR" baseline="0" dirty="0"/>
            <a:t> </a:t>
          </a:r>
          <a:r>
            <a:rPr lang="hr-HR" baseline="0" dirty="0" err="1"/>
            <a:t>unveil</a:t>
          </a:r>
          <a:r>
            <a:rPr lang="hr-HR" baseline="0" dirty="0"/>
            <a:t> </a:t>
          </a:r>
          <a:r>
            <a:rPr lang="hr-HR" baseline="0" dirty="0" err="1" smtClean="0"/>
            <a:t>its</a:t>
          </a:r>
          <a:r>
            <a:rPr lang="hr-HR" baseline="0" dirty="0" smtClean="0"/>
            <a:t> </a:t>
          </a:r>
          <a:r>
            <a:rPr lang="hr-HR" baseline="0" dirty="0" err="1" smtClean="0"/>
            <a:t>antiquity</a:t>
          </a:r>
          <a:r>
            <a:rPr lang="hr-HR" baseline="0" dirty="0" smtClean="0"/>
            <a:t> </a:t>
          </a:r>
          <a:r>
            <a:rPr lang="hr-HR" baseline="0" dirty="0" err="1"/>
            <a:t>and</a:t>
          </a:r>
          <a:r>
            <a:rPr lang="hr-HR" baseline="0" dirty="0"/>
            <a:t> </a:t>
          </a:r>
          <a:r>
            <a:rPr lang="hr-HR" baseline="0" dirty="0" err="1"/>
            <a:t>continuity</a:t>
          </a:r>
          <a:r>
            <a:rPr lang="hr-HR" baseline="0" dirty="0"/>
            <a:t>.</a:t>
          </a:r>
          <a:endParaRPr lang="en-US" dirty="0"/>
        </a:p>
      </dgm:t>
    </dgm:pt>
    <dgm:pt modelId="{B03BE318-F7B8-4116-8B91-E5502777C195}" type="parTrans" cxnId="{821318E2-9B32-4501-99EC-EDFEFEDB787B}">
      <dgm:prSet/>
      <dgm:spPr/>
      <dgm:t>
        <a:bodyPr/>
        <a:lstStyle/>
        <a:p>
          <a:endParaRPr lang="en-US"/>
        </a:p>
      </dgm:t>
    </dgm:pt>
    <dgm:pt modelId="{833473D3-26E8-483E-AB9E-C2CCC667473D}" type="sibTrans" cxnId="{821318E2-9B32-4501-99EC-EDFEFEDB787B}">
      <dgm:prSet/>
      <dgm:spPr/>
      <dgm:t>
        <a:bodyPr/>
        <a:lstStyle/>
        <a:p>
          <a:endParaRPr lang="en-US"/>
        </a:p>
      </dgm:t>
    </dgm:pt>
    <dgm:pt modelId="{B9DDD737-A98C-4BCA-9AD7-DFBD2AC8D6FB}" type="pres">
      <dgm:prSet presAssocID="{C2973169-655D-49F8-A920-2FBC38201C25}" presName="outerComposite" presStyleCnt="0">
        <dgm:presLayoutVars>
          <dgm:chMax val="5"/>
          <dgm:dir/>
          <dgm:resizeHandles val="exact"/>
        </dgm:presLayoutVars>
      </dgm:prSet>
      <dgm:spPr/>
      <dgm:t>
        <a:bodyPr/>
        <a:lstStyle/>
        <a:p>
          <a:endParaRPr lang="hr-HR"/>
        </a:p>
      </dgm:t>
    </dgm:pt>
    <dgm:pt modelId="{73055209-A587-403C-921A-FE170E7E7EFA}" type="pres">
      <dgm:prSet presAssocID="{C2973169-655D-49F8-A920-2FBC38201C25}" presName="dummyMaxCanvas" presStyleCnt="0">
        <dgm:presLayoutVars/>
      </dgm:prSet>
      <dgm:spPr/>
    </dgm:pt>
    <dgm:pt modelId="{E331592D-A7AA-404C-B12A-0136DF30A7A5}" type="pres">
      <dgm:prSet presAssocID="{C2973169-655D-49F8-A920-2FBC38201C25}" presName="FourNodes_1" presStyleLbl="node1" presStyleIdx="0" presStyleCnt="4">
        <dgm:presLayoutVars>
          <dgm:bulletEnabled val="1"/>
        </dgm:presLayoutVars>
      </dgm:prSet>
      <dgm:spPr/>
      <dgm:t>
        <a:bodyPr/>
        <a:lstStyle/>
        <a:p>
          <a:endParaRPr lang="hr-HR"/>
        </a:p>
      </dgm:t>
    </dgm:pt>
    <dgm:pt modelId="{C332F8DD-E7BE-4216-B5DD-08D745A496AB}" type="pres">
      <dgm:prSet presAssocID="{C2973169-655D-49F8-A920-2FBC38201C25}" presName="FourNodes_2" presStyleLbl="node1" presStyleIdx="1" presStyleCnt="4">
        <dgm:presLayoutVars>
          <dgm:bulletEnabled val="1"/>
        </dgm:presLayoutVars>
      </dgm:prSet>
      <dgm:spPr/>
      <dgm:t>
        <a:bodyPr/>
        <a:lstStyle/>
        <a:p>
          <a:endParaRPr lang="hr-HR"/>
        </a:p>
      </dgm:t>
    </dgm:pt>
    <dgm:pt modelId="{FEC136B1-50A1-4D20-B7ED-551B81CE8D3E}" type="pres">
      <dgm:prSet presAssocID="{C2973169-655D-49F8-A920-2FBC38201C25}" presName="FourNodes_3" presStyleLbl="node1" presStyleIdx="2" presStyleCnt="4">
        <dgm:presLayoutVars>
          <dgm:bulletEnabled val="1"/>
        </dgm:presLayoutVars>
      </dgm:prSet>
      <dgm:spPr/>
      <dgm:t>
        <a:bodyPr/>
        <a:lstStyle/>
        <a:p>
          <a:endParaRPr lang="hr-HR"/>
        </a:p>
      </dgm:t>
    </dgm:pt>
    <dgm:pt modelId="{5552158E-6F36-44D0-AAA3-16836E5B65E3}" type="pres">
      <dgm:prSet presAssocID="{C2973169-655D-49F8-A920-2FBC38201C25}" presName="FourNodes_4" presStyleLbl="node1" presStyleIdx="3" presStyleCnt="4">
        <dgm:presLayoutVars>
          <dgm:bulletEnabled val="1"/>
        </dgm:presLayoutVars>
      </dgm:prSet>
      <dgm:spPr/>
      <dgm:t>
        <a:bodyPr/>
        <a:lstStyle/>
        <a:p>
          <a:endParaRPr lang="hr-HR"/>
        </a:p>
      </dgm:t>
    </dgm:pt>
    <dgm:pt modelId="{86E352F4-3937-4FC1-A9F9-E0B76926AE7B}" type="pres">
      <dgm:prSet presAssocID="{C2973169-655D-49F8-A920-2FBC38201C25}" presName="FourConn_1-2" presStyleLbl="fgAccFollowNode1" presStyleIdx="0" presStyleCnt="3">
        <dgm:presLayoutVars>
          <dgm:bulletEnabled val="1"/>
        </dgm:presLayoutVars>
      </dgm:prSet>
      <dgm:spPr/>
      <dgm:t>
        <a:bodyPr/>
        <a:lstStyle/>
        <a:p>
          <a:endParaRPr lang="hr-HR"/>
        </a:p>
      </dgm:t>
    </dgm:pt>
    <dgm:pt modelId="{7D828DA0-6E29-4145-A9D4-CF9CD7FF25AA}" type="pres">
      <dgm:prSet presAssocID="{C2973169-655D-49F8-A920-2FBC38201C25}" presName="FourConn_2-3" presStyleLbl="fgAccFollowNode1" presStyleIdx="1" presStyleCnt="3">
        <dgm:presLayoutVars>
          <dgm:bulletEnabled val="1"/>
        </dgm:presLayoutVars>
      </dgm:prSet>
      <dgm:spPr/>
      <dgm:t>
        <a:bodyPr/>
        <a:lstStyle/>
        <a:p>
          <a:endParaRPr lang="hr-HR"/>
        </a:p>
      </dgm:t>
    </dgm:pt>
    <dgm:pt modelId="{B8A61BD3-1BDA-4ACE-A1B9-38D41FC15DD3}" type="pres">
      <dgm:prSet presAssocID="{C2973169-655D-49F8-A920-2FBC38201C25}" presName="FourConn_3-4" presStyleLbl="fgAccFollowNode1" presStyleIdx="2" presStyleCnt="3">
        <dgm:presLayoutVars>
          <dgm:bulletEnabled val="1"/>
        </dgm:presLayoutVars>
      </dgm:prSet>
      <dgm:spPr/>
      <dgm:t>
        <a:bodyPr/>
        <a:lstStyle/>
        <a:p>
          <a:endParaRPr lang="hr-HR"/>
        </a:p>
      </dgm:t>
    </dgm:pt>
    <dgm:pt modelId="{7A621D41-5F46-41D6-8E3A-C63B75E21EDD}" type="pres">
      <dgm:prSet presAssocID="{C2973169-655D-49F8-A920-2FBC38201C25}" presName="FourNodes_1_text" presStyleLbl="node1" presStyleIdx="3" presStyleCnt="4">
        <dgm:presLayoutVars>
          <dgm:bulletEnabled val="1"/>
        </dgm:presLayoutVars>
      </dgm:prSet>
      <dgm:spPr/>
      <dgm:t>
        <a:bodyPr/>
        <a:lstStyle/>
        <a:p>
          <a:endParaRPr lang="hr-HR"/>
        </a:p>
      </dgm:t>
    </dgm:pt>
    <dgm:pt modelId="{4A2A743D-3EB4-4D5E-A998-AD92019C49F3}" type="pres">
      <dgm:prSet presAssocID="{C2973169-655D-49F8-A920-2FBC38201C25}" presName="FourNodes_2_text" presStyleLbl="node1" presStyleIdx="3" presStyleCnt="4">
        <dgm:presLayoutVars>
          <dgm:bulletEnabled val="1"/>
        </dgm:presLayoutVars>
      </dgm:prSet>
      <dgm:spPr/>
      <dgm:t>
        <a:bodyPr/>
        <a:lstStyle/>
        <a:p>
          <a:endParaRPr lang="hr-HR"/>
        </a:p>
      </dgm:t>
    </dgm:pt>
    <dgm:pt modelId="{11EE7E9D-B2FA-45EB-98F1-61210E10BA8D}" type="pres">
      <dgm:prSet presAssocID="{C2973169-655D-49F8-A920-2FBC38201C25}" presName="FourNodes_3_text" presStyleLbl="node1" presStyleIdx="3" presStyleCnt="4">
        <dgm:presLayoutVars>
          <dgm:bulletEnabled val="1"/>
        </dgm:presLayoutVars>
      </dgm:prSet>
      <dgm:spPr/>
      <dgm:t>
        <a:bodyPr/>
        <a:lstStyle/>
        <a:p>
          <a:endParaRPr lang="hr-HR"/>
        </a:p>
      </dgm:t>
    </dgm:pt>
    <dgm:pt modelId="{EC19F53E-B561-401D-A717-0385F4F1DA16}" type="pres">
      <dgm:prSet presAssocID="{C2973169-655D-49F8-A920-2FBC38201C25}" presName="FourNodes_4_text" presStyleLbl="node1" presStyleIdx="3" presStyleCnt="4">
        <dgm:presLayoutVars>
          <dgm:bulletEnabled val="1"/>
        </dgm:presLayoutVars>
      </dgm:prSet>
      <dgm:spPr/>
      <dgm:t>
        <a:bodyPr/>
        <a:lstStyle/>
        <a:p>
          <a:endParaRPr lang="hr-HR"/>
        </a:p>
      </dgm:t>
    </dgm:pt>
  </dgm:ptLst>
  <dgm:cxnLst>
    <dgm:cxn modelId="{A9100639-9B5C-47EA-A1BA-668317B7A3AE}" type="presOf" srcId="{3819F1DB-291C-411A-A10E-05EEECBD8AC7}" destId="{EC19F53E-B561-401D-A717-0385F4F1DA16}" srcOrd="1" destOrd="0" presId="urn:microsoft.com/office/officeart/2005/8/layout/vProcess5"/>
    <dgm:cxn modelId="{634AC6A9-47D9-46C7-8267-54750DB61E00}" type="presOf" srcId="{212ED2D6-B025-4A0E-B110-99A23286AEA5}" destId="{86E352F4-3937-4FC1-A9F9-E0B76926AE7B}" srcOrd="0" destOrd="0" presId="urn:microsoft.com/office/officeart/2005/8/layout/vProcess5"/>
    <dgm:cxn modelId="{E25B71B1-9BE0-410D-91B5-6172D7022E18}" type="presOf" srcId="{199B20EA-6E70-47A3-A9BF-8AF8A53D0A64}" destId="{7D828DA0-6E29-4145-A9D4-CF9CD7FF25AA}" srcOrd="0" destOrd="0" presId="urn:microsoft.com/office/officeart/2005/8/layout/vProcess5"/>
    <dgm:cxn modelId="{BCFCCA0A-049F-4C19-AE07-D7F2B0419A74}" type="presOf" srcId="{053D120D-A27B-4C6C-A443-05342ADB1F4C}" destId="{C332F8DD-E7BE-4216-B5DD-08D745A496AB}" srcOrd="0" destOrd="0" presId="urn:microsoft.com/office/officeart/2005/8/layout/vProcess5"/>
    <dgm:cxn modelId="{6460E5A2-E35A-49C0-A988-842761B808BD}" type="presOf" srcId="{C2973169-655D-49F8-A920-2FBC38201C25}" destId="{B9DDD737-A98C-4BCA-9AD7-DFBD2AC8D6FB}" srcOrd="0" destOrd="0" presId="urn:microsoft.com/office/officeart/2005/8/layout/vProcess5"/>
    <dgm:cxn modelId="{BBD39AFA-F589-413F-9550-A10995DF8916}" type="presOf" srcId="{A53B40AF-EECC-41E2-8047-00C1548F37D0}" destId="{FEC136B1-50A1-4D20-B7ED-551B81CE8D3E}" srcOrd="0" destOrd="0" presId="urn:microsoft.com/office/officeart/2005/8/layout/vProcess5"/>
    <dgm:cxn modelId="{D80B14CD-5024-4E63-B555-23DB23CF9850}" srcId="{C2973169-655D-49F8-A920-2FBC38201C25}" destId="{053D120D-A27B-4C6C-A443-05342ADB1F4C}" srcOrd="1" destOrd="0" parTransId="{8089799C-A573-44BF-A637-93641463B12F}" sibTransId="{199B20EA-6E70-47A3-A9BF-8AF8A53D0A64}"/>
    <dgm:cxn modelId="{92176A72-8ABF-4CE5-9FE9-3DDB74D8F508}" type="presOf" srcId="{83029B48-E767-4141-9DF5-59D90BD26A38}" destId="{7A621D41-5F46-41D6-8E3A-C63B75E21EDD}" srcOrd="1" destOrd="0" presId="urn:microsoft.com/office/officeart/2005/8/layout/vProcess5"/>
    <dgm:cxn modelId="{821318E2-9B32-4501-99EC-EDFEFEDB787B}" srcId="{C2973169-655D-49F8-A920-2FBC38201C25}" destId="{3819F1DB-291C-411A-A10E-05EEECBD8AC7}" srcOrd="3" destOrd="0" parTransId="{B03BE318-F7B8-4116-8B91-E5502777C195}" sibTransId="{833473D3-26E8-483E-AB9E-C2CCC667473D}"/>
    <dgm:cxn modelId="{E2674009-84C2-4292-A91E-CD7B27ECB355}" type="presOf" srcId="{3819F1DB-291C-411A-A10E-05EEECBD8AC7}" destId="{5552158E-6F36-44D0-AAA3-16836E5B65E3}" srcOrd="0" destOrd="0" presId="urn:microsoft.com/office/officeart/2005/8/layout/vProcess5"/>
    <dgm:cxn modelId="{78E13E84-1C30-4E74-930B-78C002C2CF7D}" srcId="{C2973169-655D-49F8-A920-2FBC38201C25}" destId="{A53B40AF-EECC-41E2-8047-00C1548F37D0}" srcOrd="2" destOrd="0" parTransId="{F1CF9168-5263-4C82-B94C-26D34B973A2B}" sibTransId="{7595F91D-669F-4FA1-8BF9-731782BA7A37}"/>
    <dgm:cxn modelId="{40842E6E-E34D-44CC-AD3A-0CA950AAB512}" type="presOf" srcId="{7595F91D-669F-4FA1-8BF9-731782BA7A37}" destId="{B8A61BD3-1BDA-4ACE-A1B9-38D41FC15DD3}" srcOrd="0" destOrd="0" presId="urn:microsoft.com/office/officeart/2005/8/layout/vProcess5"/>
    <dgm:cxn modelId="{BA22B06A-C66D-4BB8-841A-D9A072797DB5}" type="presOf" srcId="{83029B48-E767-4141-9DF5-59D90BD26A38}" destId="{E331592D-A7AA-404C-B12A-0136DF30A7A5}" srcOrd="0" destOrd="0" presId="urn:microsoft.com/office/officeart/2005/8/layout/vProcess5"/>
    <dgm:cxn modelId="{7C48D0A8-C4FC-4CF1-9AD4-5BC66207B4B8}" type="presOf" srcId="{053D120D-A27B-4C6C-A443-05342ADB1F4C}" destId="{4A2A743D-3EB4-4D5E-A998-AD92019C49F3}" srcOrd="1" destOrd="0" presId="urn:microsoft.com/office/officeart/2005/8/layout/vProcess5"/>
    <dgm:cxn modelId="{965FB695-6988-43F1-848F-411070C8CAFB}" srcId="{C2973169-655D-49F8-A920-2FBC38201C25}" destId="{83029B48-E767-4141-9DF5-59D90BD26A38}" srcOrd="0" destOrd="0" parTransId="{91A957FB-A671-4828-92EE-DABB2832622C}" sibTransId="{212ED2D6-B025-4A0E-B110-99A23286AEA5}"/>
    <dgm:cxn modelId="{5A1CA9D5-8DC0-4D98-A1E6-8C52AD0ABB1F}" type="presOf" srcId="{A53B40AF-EECC-41E2-8047-00C1548F37D0}" destId="{11EE7E9D-B2FA-45EB-98F1-61210E10BA8D}" srcOrd="1" destOrd="0" presId="urn:microsoft.com/office/officeart/2005/8/layout/vProcess5"/>
    <dgm:cxn modelId="{1C156FB2-9EC0-4991-9B6B-E13B67C27CF0}" type="presParOf" srcId="{B9DDD737-A98C-4BCA-9AD7-DFBD2AC8D6FB}" destId="{73055209-A587-403C-921A-FE170E7E7EFA}" srcOrd="0" destOrd="0" presId="urn:microsoft.com/office/officeart/2005/8/layout/vProcess5"/>
    <dgm:cxn modelId="{1CA390B5-EBD4-479C-92DB-6A7B4DBA6570}" type="presParOf" srcId="{B9DDD737-A98C-4BCA-9AD7-DFBD2AC8D6FB}" destId="{E331592D-A7AA-404C-B12A-0136DF30A7A5}" srcOrd="1" destOrd="0" presId="urn:microsoft.com/office/officeart/2005/8/layout/vProcess5"/>
    <dgm:cxn modelId="{D25BF1B0-04C5-4311-B028-10AD688E9CD5}" type="presParOf" srcId="{B9DDD737-A98C-4BCA-9AD7-DFBD2AC8D6FB}" destId="{C332F8DD-E7BE-4216-B5DD-08D745A496AB}" srcOrd="2" destOrd="0" presId="urn:microsoft.com/office/officeart/2005/8/layout/vProcess5"/>
    <dgm:cxn modelId="{3F15CE4E-F339-4FEC-A572-F8D84D5902B9}" type="presParOf" srcId="{B9DDD737-A98C-4BCA-9AD7-DFBD2AC8D6FB}" destId="{FEC136B1-50A1-4D20-B7ED-551B81CE8D3E}" srcOrd="3" destOrd="0" presId="urn:microsoft.com/office/officeart/2005/8/layout/vProcess5"/>
    <dgm:cxn modelId="{81A74C84-4350-4A5C-ACBD-D4BCDDCD2E28}" type="presParOf" srcId="{B9DDD737-A98C-4BCA-9AD7-DFBD2AC8D6FB}" destId="{5552158E-6F36-44D0-AAA3-16836E5B65E3}" srcOrd="4" destOrd="0" presId="urn:microsoft.com/office/officeart/2005/8/layout/vProcess5"/>
    <dgm:cxn modelId="{9AE06585-BB83-4637-9F6B-37CB2C17D712}" type="presParOf" srcId="{B9DDD737-A98C-4BCA-9AD7-DFBD2AC8D6FB}" destId="{86E352F4-3937-4FC1-A9F9-E0B76926AE7B}" srcOrd="5" destOrd="0" presId="urn:microsoft.com/office/officeart/2005/8/layout/vProcess5"/>
    <dgm:cxn modelId="{C649C8A0-E61E-4597-B3AD-AA78B138372A}" type="presParOf" srcId="{B9DDD737-A98C-4BCA-9AD7-DFBD2AC8D6FB}" destId="{7D828DA0-6E29-4145-A9D4-CF9CD7FF25AA}" srcOrd="6" destOrd="0" presId="urn:microsoft.com/office/officeart/2005/8/layout/vProcess5"/>
    <dgm:cxn modelId="{68DA8082-5660-408C-8A0A-35BA7547699D}" type="presParOf" srcId="{B9DDD737-A98C-4BCA-9AD7-DFBD2AC8D6FB}" destId="{B8A61BD3-1BDA-4ACE-A1B9-38D41FC15DD3}" srcOrd="7" destOrd="0" presId="urn:microsoft.com/office/officeart/2005/8/layout/vProcess5"/>
    <dgm:cxn modelId="{8744A898-07F7-4BD1-B3BF-4C53F98652D4}" type="presParOf" srcId="{B9DDD737-A98C-4BCA-9AD7-DFBD2AC8D6FB}" destId="{7A621D41-5F46-41D6-8E3A-C63B75E21EDD}" srcOrd="8" destOrd="0" presId="urn:microsoft.com/office/officeart/2005/8/layout/vProcess5"/>
    <dgm:cxn modelId="{D921BAE3-B599-4E48-B0A6-E75A9F5F2796}" type="presParOf" srcId="{B9DDD737-A98C-4BCA-9AD7-DFBD2AC8D6FB}" destId="{4A2A743D-3EB4-4D5E-A998-AD92019C49F3}" srcOrd="9" destOrd="0" presId="urn:microsoft.com/office/officeart/2005/8/layout/vProcess5"/>
    <dgm:cxn modelId="{9B57D0A6-88B8-4E89-9FB0-EDC64511C0CE}" type="presParOf" srcId="{B9DDD737-A98C-4BCA-9AD7-DFBD2AC8D6FB}" destId="{11EE7E9D-B2FA-45EB-98F1-61210E10BA8D}" srcOrd="10" destOrd="0" presId="urn:microsoft.com/office/officeart/2005/8/layout/vProcess5"/>
    <dgm:cxn modelId="{CE47CB16-B849-4D79-AAEB-01B0923DE1E1}" type="presParOf" srcId="{B9DDD737-A98C-4BCA-9AD7-DFBD2AC8D6FB}" destId="{EC19F53E-B561-401D-A717-0385F4F1DA1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31592D-A7AA-404C-B12A-0136DF30A7A5}">
      <dsp:nvSpPr>
        <dsp:cNvPr id="0" name=""/>
        <dsp:cNvSpPr/>
      </dsp:nvSpPr>
      <dsp:spPr>
        <a:xfrm>
          <a:off x="0" y="0"/>
          <a:ext cx="4941420" cy="78790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hr-HR" sz="1400" kern="1200" baseline="0" dirty="0"/>
            <a:t>Zadar is a city whose past goes back 3,000 years.</a:t>
          </a:r>
          <a:endParaRPr lang="en-US" sz="1400" kern="1200" dirty="0"/>
        </a:p>
      </dsp:txBody>
      <dsp:txXfrm>
        <a:off x="23077" y="23077"/>
        <a:ext cx="4024628" cy="741754"/>
      </dsp:txXfrm>
    </dsp:sp>
    <dsp:sp modelId="{C332F8DD-E7BE-4216-B5DD-08D745A496AB}">
      <dsp:nvSpPr>
        <dsp:cNvPr id="0" name=""/>
        <dsp:cNvSpPr/>
      </dsp:nvSpPr>
      <dsp:spPr>
        <a:xfrm>
          <a:off x="413843" y="931164"/>
          <a:ext cx="4941420" cy="787908"/>
        </a:xfrm>
        <a:prstGeom prst="roundRect">
          <a:avLst>
            <a:gd name="adj" fmla="val 10000"/>
          </a:avLst>
        </a:prstGeom>
        <a:gradFill rotWithShape="0">
          <a:gsLst>
            <a:gs pos="0">
              <a:schemeClr val="accent5">
                <a:hueOff val="-612379"/>
                <a:satOff val="90"/>
                <a:lumOff val="-2157"/>
                <a:alphaOff val="0"/>
                <a:satMod val="103000"/>
                <a:lumMod val="102000"/>
                <a:tint val="94000"/>
              </a:schemeClr>
            </a:gs>
            <a:gs pos="50000">
              <a:schemeClr val="accent5">
                <a:hueOff val="-612379"/>
                <a:satOff val="90"/>
                <a:lumOff val="-2157"/>
                <a:alphaOff val="0"/>
                <a:satMod val="110000"/>
                <a:lumMod val="100000"/>
                <a:shade val="100000"/>
              </a:schemeClr>
            </a:gs>
            <a:gs pos="100000">
              <a:schemeClr val="accent5">
                <a:hueOff val="-612379"/>
                <a:satOff val="90"/>
                <a:lumOff val="-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hr-HR" sz="1400" kern="1200" baseline="0" dirty="0" err="1"/>
            <a:t>It</a:t>
          </a:r>
          <a:r>
            <a:rPr lang="hr-HR" sz="1400" kern="1200" baseline="0" dirty="0"/>
            <a:t> </a:t>
          </a:r>
          <a:r>
            <a:rPr lang="hr-HR" sz="1400" kern="1200" baseline="0" dirty="0" err="1"/>
            <a:t>became</a:t>
          </a:r>
          <a:r>
            <a:rPr lang="hr-HR" sz="1400" kern="1200" baseline="0" dirty="0"/>
            <a:t>  a </a:t>
          </a:r>
          <a:r>
            <a:rPr lang="hr-HR" sz="1400" kern="1200" baseline="0" dirty="0" err="1"/>
            <a:t>fully</a:t>
          </a:r>
          <a:r>
            <a:rPr lang="hr-HR" sz="1400" kern="1200" baseline="0" dirty="0"/>
            <a:t> </a:t>
          </a:r>
          <a:r>
            <a:rPr lang="hr-HR" sz="1400" kern="1200" baseline="0" dirty="0" err="1"/>
            <a:t>urbanized</a:t>
          </a:r>
          <a:r>
            <a:rPr lang="hr-HR" sz="1400" kern="1200" baseline="0" dirty="0"/>
            <a:t> centre </a:t>
          </a:r>
          <a:r>
            <a:rPr lang="hr-HR" sz="1400" kern="1200" baseline="0" dirty="0" err="1"/>
            <a:t>during</a:t>
          </a:r>
          <a:r>
            <a:rPr lang="hr-HR" sz="1400" kern="1200" baseline="0" dirty="0"/>
            <a:t> </a:t>
          </a:r>
          <a:r>
            <a:rPr lang="hr-HR" sz="1400" kern="1200" baseline="0" dirty="0" err="1"/>
            <a:t>ancient</a:t>
          </a:r>
          <a:r>
            <a:rPr lang="hr-HR" sz="1400" kern="1200" baseline="0" dirty="0"/>
            <a:t> </a:t>
          </a:r>
          <a:r>
            <a:rPr lang="hr-HR" sz="1400" kern="1200" baseline="0" dirty="0" smtClean="0"/>
            <a:t>Roman Empire.</a:t>
          </a:r>
          <a:endParaRPr lang="en-US" sz="1400" kern="1200" dirty="0"/>
        </a:p>
      </dsp:txBody>
      <dsp:txXfrm>
        <a:off x="436920" y="954241"/>
        <a:ext cx="3969282" cy="741754"/>
      </dsp:txXfrm>
    </dsp:sp>
    <dsp:sp modelId="{FEC136B1-50A1-4D20-B7ED-551B81CE8D3E}">
      <dsp:nvSpPr>
        <dsp:cNvPr id="0" name=""/>
        <dsp:cNvSpPr/>
      </dsp:nvSpPr>
      <dsp:spPr>
        <a:xfrm>
          <a:off x="821511" y="1862328"/>
          <a:ext cx="4941420" cy="787908"/>
        </a:xfrm>
        <a:prstGeom prst="roundRect">
          <a:avLst>
            <a:gd name="adj" fmla="val 10000"/>
          </a:avLst>
        </a:prstGeom>
        <a:gradFill rotWithShape="0">
          <a:gsLst>
            <a:gs pos="0">
              <a:schemeClr val="accent5">
                <a:hueOff val="-1224758"/>
                <a:satOff val="180"/>
                <a:lumOff val="-4314"/>
                <a:alphaOff val="0"/>
                <a:satMod val="103000"/>
                <a:lumMod val="102000"/>
                <a:tint val="94000"/>
              </a:schemeClr>
            </a:gs>
            <a:gs pos="50000">
              <a:schemeClr val="accent5">
                <a:hueOff val="-1224758"/>
                <a:satOff val="180"/>
                <a:lumOff val="-4314"/>
                <a:alphaOff val="0"/>
                <a:satMod val="110000"/>
                <a:lumMod val="100000"/>
                <a:shade val="100000"/>
              </a:schemeClr>
            </a:gs>
            <a:gs pos="100000">
              <a:schemeClr val="accent5">
                <a:hueOff val="-1224758"/>
                <a:satOff val="180"/>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hr-HR" sz="1400" kern="1200" baseline="0"/>
            <a:t>Even since those first records, Zadar has been one of the most important cities on the Eastern Adriatic coast.</a:t>
          </a:r>
          <a:endParaRPr lang="en-US" sz="1400" kern="1200"/>
        </a:p>
      </dsp:txBody>
      <dsp:txXfrm>
        <a:off x="844588" y="1885405"/>
        <a:ext cx="3975459" cy="741754"/>
      </dsp:txXfrm>
    </dsp:sp>
    <dsp:sp modelId="{5552158E-6F36-44D0-AAA3-16836E5B65E3}">
      <dsp:nvSpPr>
        <dsp:cNvPr id="0" name=""/>
        <dsp:cNvSpPr/>
      </dsp:nvSpPr>
      <dsp:spPr>
        <a:xfrm>
          <a:off x="1235355" y="2793491"/>
          <a:ext cx="4941420" cy="787908"/>
        </a:xfrm>
        <a:prstGeom prst="roundRect">
          <a:avLst>
            <a:gd name="adj" fmla="val 10000"/>
          </a:avLst>
        </a:prstGeom>
        <a:gradFill rotWithShape="0">
          <a:gsLst>
            <a:gs pos="0">
              <a:schemeClr val="accent5">
                <a:hueOff val="-1837137"/>
                <a:satOff val="270"/>
                <a:lumOff val="-6471"/>
                <a:alphaOff val="0"/>
                <a:satMod val="103000"/>
                <a:lumMod val="102000"/>
                <a:tint val="94000"/>
              </a:schemeClr>
            </a:gs>
            <a:gs pos="50000">
              <a:schemeClr val="accent5">
                <a:hueOff val="-1837137"/>
                <a:satOff val="270"/>
                <a:lumOff val="-6471"/>
                <a:alphaOff val="0"/>
                <a:satMod val="110000"/>
                <a:lumMod val="100000"/>
                <a:shade val="100000"/>
              </a:schemeClr>
            </a:gs>
            <a:gs pos="100000">
              <a:schemeClr val="accent5">
                <a:hueOff val="-1837137"/>
                <a:satOff val="270"/>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hr-HR" sz="1400" kern="1200" baseline="0" dirty="0" err="1"/>
            <a:t>With</a:t>
          </a:r>
          <a:r>
            <a:rPr lang="hr-HR" sz="1400" kern="1200" baseline="0" dirty="0"/>
            <a:t> </a:t>
          </a:r>
          <a:r>
            <a:rPr lang="hr-HR" sz="1400" kern="1200" baseline="0" dirty="0" err="1"/>
            <a:t>every</a:t>
          </a:r>
          <a:r>
            <a:rPr lang="hr-HR" sz="1400" kern="1200" baseline="0" dirty="0"/>
            <a:t> </a:t>
          </a:r>
          <a:r>
            <a:rPr lang="hr-HR" sz="1400" kern="1200" baseline="0" dirty="0" err="1"/>
            <a:t>step</a:t>
          </a:r>
          <a:r>
            <a:rPr lang="hr-HR" sz="1400" kern="1200" baseline="0" dirty="0"/>
            <a:t> </a:t>
          </a:r>
          <a:r>
            <a:rPr lang="hr-HR" sz="1400" kern="1200" baseline="0" dirty="0" err="1"/>
            <a:t>you</a:t>
          </a:r>
          <a:r>
            <a:rPr lang="hr-HR" sz="1400" kern="1200" baseline="0" dirty="0"/>
            <a:t> take, </a:t>
          </a:r>
          <a:r>
            <a:rPr lang="hr-HR" sz="1400" kern="1200" baseline="0" dirty="0" err="1" smtClean="0"/>
            <a:t>its</a:t>
          </a:r>
          <a:r>
            <a:rPr lang="hr-HR" sz="1400" kern="1200" baseline="0" dirty="0" smtClean="0"/>
            <a:t> </a:t>
          </a:r>
          <a:r>
            <a:rPr lang="hr-HR" sz="1400" kern="1200" baseline="0" dirty="0" err="1"/>
            <a:t>streets</a:t>
          </a:r>
          <a:r>
            <a:rPr lang="hr-HR" sz="1400" kern="1200" baseline="0" dirty="0"/>
            <a:t> , </a:t>
          </a:r>
          <a:r>
            <a:rPr lang="hr-HR" sz="1400" kern="1200" baseline="0" dirty="0" err="1"/>
            <a:t>squares</a:t>
          </a:r>
          <a:r>
            <a:rPr lang="hr-HR" sz="1400" kern="1200" baseline="0" dirty="0"/>
            <a:t>, </a:t>
          </a:r>
          <a:r>
            <a:rPr lang="hr-HR" sz="1400" kern="1200" baseline="0" dirty="0" err="1"/>
            <a:t>the</a:t>
          </a:r>
          <a:r>
            <a:rPr lang="hr-HR" sz="1400" kern="1200" baseline="0" dirty="0"/>
            <a:t> </a:t>
          </a:r>
          <a:r>
            <a:rPr lang="hr-HR" sz="1400" kern="1200" baseline="0" dirty="0" err="1"/>
            <a:t>seafront</a:t>
          </a:r>
          <a:r>
            <a:rPr lang="hr-HR" sz="1400" kern="1200" baseline="0" dirty="0"/>
            <a:t>, </a:t>
          </a:r>
          <a:r>
            <a:rPr lang="hr-HR" sz="1400" kern="1200" baseline="0" dirty="0" err="1"/>
            <a:t>churches</a:t>
          </a:r>
          <a:r>
            <a:rPr lang="hr-HR" sz="1400" kern="1200" baseline="0" dirty="0"/>
            <a:t> </a:t>
          </a:r>
          <a:r>
            <a:rPr lang="hr-HR" sz="1400" kern="1200" baseline="0" dirty="0" err="1"/>
            <a:t>and</a:t>
          </a:r>
          <a:r>
            <a:rPr lang="hr-HR" sz="1400" kern="1200" baseline="0" dirty="0"/>
            <a:t> </a:t>
          </a:r>
          <a:r>
            <a:rPr lang="hr-HR" sz="1400" kern="1200" baseline="0" dirty="0" err="1"/>
            <a:t>monumental</a:t>
          </a:r>
          <a:r>
            <a:rPr lang="hr-HR" sz="1400" kern="1200" baseline="0" dirty="0"/>
            <a:t> </a:t>
          </a:r>
          <a:r>
            <a:rPr lang="hr-HR" sz="1400" kern="1200" baseline="0" dirty="0" err="1"/>
            <a:t>heritage</a:t>
          </a:r>
          <a:r>
            <a:rPr lang="hr-HR" sz="1400" kern="1200" baseline="0" dirty="0"/>
            <a:t> </a:t>
          </a:r>
          <a:r>
            <a:rPr lang="hr-HR" sz="1400" kern="1200" baseline="0" dirty="0" err="1"/>
            <a:t>unveil</a:t>
          </a:r>
          <a:r>
            <a:rPr lang="hr-HR" sz="1400" kern="1200" baseline="0" dirty="0"/>
            <a:t> </a:t>
          </a:r>
          <a:r>
            <a:rPr lang="hr-HR" sz="1400" kern="1200" baseline="0" dirty="0" err="1" smtClean="0"/>
            <a:t>its</a:t>
          </a:r>
          <a:r>
            <a:rPr lang="hr-HR" sz="1400" kern="1200" baseline="0" dirty="0" smtClean="0"/>
            <a:t> </a:t>
          </a:r>
          <a:r>
            <a:rPr lang="hr-HR" sz="1400" kern="1200" baseline="0" dirty="0" err="1" smtClean="0"/>
            <a:t>antiquity</a:t>
          </a:r>
          <a:r>
            <a:rPr lang="hr-HR" sz="1400" kern="1200" baseline="0" dirty="0" smtClean="0"/>
            <a:t> </a:t>
          </a:r>
          <a:r>
            <a:rPr lang="hr-HR" sz="1400" kern="1200" baseline="0" dirty="0" err="1"/>
            <a:t>and</a:t>
          </a:r>
          <a:r>
            <a:rPr lang="hr-HR" sz="1400" kern="1200" baseline="0" dirty="0"/>
            <a:t> </a:t>
          </a:r>
          <a:r>
            <a:rPr lang="hr-HR" sz="1400" kern="1200" baseline="0" dirty="0" err="1"/>
            <a:t>continuity</a:t>
          </a:r>
          <a:r>
            <a:rPr lang="hr-HR" sz="1400" kern="1200" baseline="0" dirty="0"/>
            <a:t>.</a:t>
          </a:r>
          <a:endParaRPr lang="en-US" sz="1400" kern="1200" dirty="0"/>
        </a:p>
      </dsp:txBody>
      <dsp:txXfrm>
        <a:off x="1258432" y="2816568"/>
        <a:ext cx="3969282" cy="741754"/>
      </dsp:txXfrm>
    </dsp:sp>
    <dsp:sp modelId="{86E352F4-3937-4FC1-A9F9-E0B76926AE7B}">
      <dsp:nvSpPr>
        <dsp:cNvPr id="0" name=""/>
        <dsp:cNvSpPr/>
      </dsp:nvSpPr>
      <dsp:spPr>
        <a:xfrm>
          <a:off x="4429280" y="603465"/>
          <a:ext cx="512140" cy="512140"/>
        </a:xfrm>
        <a:prstGeom prst="downArrow">
          <a:avLst>
            <a:gd name="adj1" fmla="val 55000"/>
            <a:gd name="adj2" fmla="val 45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a:p>
      </dsp:txBody>
      <dsp:txXfrm>
        <a:off x="4544512" y="603465"/>
        <a:ext cx="281677" cy="385385"/>
      </dsp:txXfrm>
    </dsp:sp>
    <dsp:sp modelId="{7D828DA0-6E29-4145-A9D4-CF9CD7FF25AA}">
      <dsp:nvSpPr>
        <dsp:cNvPr id="0" name=""/>
        <dsp:cNvSpPr/>
      </dsp:nvSpPr>
      <dsp:spPr>
        <a:xfrm>
          <a:off x="4843124" y="1534629"/>
          <a:ext cx="512140" cy="512140"/>
        </a:xfrm>
        <a:prstGeom prst="downArrow">
          <a:avLst>
            <a:gd name="adj1" fmla="val 55000"/>
            <a:gd name="adj2" fmla="val 45000"/>
          </a:avLst>
        </a:prstGeom>
        <a:solidFill>
          <a:schemeClr val="accent5">
            <a:tint val="40000"/>
            <a:alpha val="90000"/>
            <a:hueOff val="-884566"/>
            <a:satOff val="-1158"/>
            <a:lumOff val="-569"/>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a:p>
      </dsp:txBody>
      <dsp:txXfrm>
        <a:off x="4958356" y="1534629"/>
        <a:ext cx="281677" cy="385385"/>
      </dsp:txXfrm>
    </dsp:sp>
    <dsp:sp modelId="{B8A61BD3-1BDA-4ACE-A1B9-38D41FC15DD3}">
      <dsp:nvSpPr>
        <dsp:cNvPr id="0" name=""/>
        <dsp:cNvSpPr/>
      </dsp:nvSpPr>
      <dsp:spPr>
        <a:xfrm>
          <a:off x="5250791" y="2465793"/>
          <a:ext cx="512140" cy="512140"/>
        </a:xfrm>
        <a:prstGeom prst="downArrow">
          <a:avLst>
            <a:gd name="adj1" fmla="val 55000"/>
            <a:gd name="adj2" fmla="val 45000"/>
          </a:avLst>
        </a:prstGeom>
        <a:solidFill>
          <a:schemeClr val="accent5">
            <a:tint val="40000"/>
            <a:alpha val="90000"/>
            <a:hueOff val="-1769133"/>
            <a:satOff val="-2316"/>
            <a:lumOff val="-1137"/>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endParaRPr lang="en-US" sz="2300" kern="1200"/>
        </a:p>
      </dsp:txBody>
      <dsp:txXfrm>
        <a:off x="5366023" y="2465793"/>
        <a:ext cx="281677" cy="38538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921DB-81A7-490D-9A37-8212E0007E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a:extLst>
              <a:ext uri="{FF2B5EF4-FFF2-40B4-BE49-F238E27FC236}">
                <a16:creationId xmlns:a16="http://schemas.microsoft.com/office/drawing/2014/main" id="{2CE11C41-79C0-43C5-9E4A-8A787664B7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a:extLst>
              <a:ext uri="{FF2B5EF4-FFF2-40B4-BE49-F238E27FC236}">
                <a16:creationId xmlns:a16="http://schemas.microsoft.com/office/drawing/2014/main" id="{B7BFAF1B-1D97-4EEB-B16C-168B50A11BB0}"/>
              </a:ext>
            </a:extLst>
          </p:cNvPr>
          <p:cNvSpPr>
            <a:spLocks noGrp="1"/>
          </p:cNvSpPr>
          <p:nvPr>
            <p:ph type="dt" sz="half" idx="10"/>
          </p:nvPr>
        </p:nvSpPr>
        <p:spPr/>
        <p:txBody>
          <a:bodyPr/>
          <a:lstStyle/>
          <a:p>
            <a:fld id="{22A0D33C-8644-461E-9D00-54E828C59F09}" type="datetimeFigureOut">
              <a:rPr lang="hr-HR" smtClean="0"/>
              <a:t>23.5.2022.</a:t>
            </a:fld>
            <a:endParaRPr lang="hr-HR"/>
          </a:p>
        </p:txBody>
      </p:sp>
      <p:sp>
        <p:nvSpPr>
          <p:cNvPr id="5" name="Footer Placeholder 4">
            <a:extLst>
              <a:ext uri="{FF2B5EF4-FFF2-40B4-BE49-F238E27FC236}">
                <a16:creationId xmlns:a16="http://schemas.microsoft.com/office/drawing/2014/main" id="{397A5964-9D87-4CBA-B92F-C7C70557C8A4}"/>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1877EA02-D56F-495B-AE15-43DF969C98E7}"/>
              </a:ext>
            </a:extLst>
          </p:cNvPr>
          <p:cNvSpPr>
            <a:spLocks noGrp="1"/>
          </p:cNvSpPr>
          <p:nvPr>
            <p:ph type="sldNum" sz="quarter" idx="12"/>
          </p:nvPr>
        </p:nvSpPr>
        <p:spPr/>
        <p:txBody>
          <a:bodyPr/>
          <a:lstStyle/>
          <a:p>
            <a:fld id="{15B8839B-87FE-4E97-AF08-AEDE614DA1FA}" type="slidenum">
              <a:rPr lang="hr-HR" smtClean="0"/>
              <a:t>‹#›</a:t>
            </a:fld>
            <a:endParaRPr lang="hr-HR"/>
          </a:p>
        </p:txBody>
      </p:sp>
    </p:spTree>
    <p:extLst>
      <p:ext uri="{BB962C8B-B14F-4D97-AF65-F5344CB8AC3E}">
        <p14:creationId xmlns:p14="http://schemas.microsoft.com/office/powerpoint/2010/main" val="1634683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200DF-E8BB-4B76-86A6-53BC659DB9D5}"/>
              </a:ext>
            </a:extLst>
          </p:cNvPr>
          <p:cNvSpPr>
            <a:spLocks noGrp="1"/>
          </p:cNvSpPr>
          <p:nvPr>
            <p:ph type="title"/>
          </p:nvPr>
        </p:nvSpPr>
        <p:spPr/>
        <p:txBody>
          <a:bodyPr/>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8F994D30-7F93-421D-9B6F-7CD3D36E6A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6F15F9F8-4336-4E8B-B908-3E331DA4CA7F}"/>
              </a:ext>
            </a:extLst>
          </p:cNvPr>
          <p:cNvSpPr>
            <a:spLocks noGrp="1"/>
          </p:cNvSpPr>
          <p:nvPr>
            <p:ph type="dt" sz="half" idx="10"/>
          </p:nvPr>
        </p:nvSpPr>
        <p:spPr/>
        <p:txBody>
          <a:bodyPr/>
          <a:lstStyle/>
          <a:p>
            <a:fld id="{22A0D33C-8644-461E-9D00-54E828C59F09}" type="datetimeFigureOut">
              <a:rPr lang="hr-HR" smtClean="0"/>
              <a:t>23.5.2022.</a:t>
            </a:fld>
            <a:endParaRPr lang="hr-HR"/>
          </a:p>
        </p:txBody>
      </p:sp>
      <p:sp>
        <p:nvSpPr>
          <p:cNvPr id="5" name="Footer Placeholder 4">
            <a:extLst>
              <a:ext uri="{FF2B5EF4-FFF2-40B4-BE49-F238E27FC236}">
                <a16:creationId xmlns:a16="http://schemas.microsoft.com/office/drawing/2014/main" id="{857F5B58-0943-433D-8D70-DA985319F8E1}"/>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C2CD768A-1FBA-45A6-9D32-DF248221135E}"/>
              </a:ext>
            </a:extLst>
          </p:cNvPr>
          <p:cNvSpPr>
            <a:spLocks noGrp="1"/>
          </p:cNvSpPr>
          <p:nvPr>
            <p:ph type="sldNum" sz="quarter" idx="12"/>
          </p:nvPr>
        </p:nvSpPr>
        <p:spPr/>
        <p:txBody>
          <a:bodyPr/>
          <a:lstStyle/>
          <a:p>
            <a:fld id="{15B8839B-87FE-4E97-AF08-AEDE614DA1FA}" type="slidenum">
              <a:rPr lang="hr-HR" smtClean="0"/>
              <a:t>‹#›</a:t>
            </a:fld>
            <a:endParaRPr lang="hr-HR"/>
          </a:p>
        </p:txBody>
      </p:sp>
    </p:spTree>
    <p:extLst>
      <p:ext uri="{BB962C8B-B14F-4D97-AF65-F5344CB8AC3E}">
        <p14:creationId xmlns:p14="http://schemas.microsoft.com/office/powerpoint/2010/main" val="850384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580810-48C8-49AE-999C-A3B60345BD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52CB56E0-F06F-4834-B9B8-71A25656C4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817B0FBE-98AC-4805-9B1E-2ED63A6CB2FB}"/>
              </a:ext>
            </a:extLst>
          </p:cNvPr>
          <p:cNvSpPr>
            <a:spLocks noGrp="1"/>
          </p:cNvSpPr>
          <p:nvPr>
            <p:ph type="dt" sz="half" idx="10"/>
          </p:nvPr>
        </p:nvSpPr>
        <p:spPr/>
        <p:txBody>
          <a:bodyPr/>
          <a:lstStyle/>
          <a:p>
            <a:fld id="{22A0D33C-8644-461E-9D00-54E828C59F09}" type="datetimeFigureOut">
              <a:rPr lang="hr-HR" smtClean="0"/>
              <a:t>23.5.2022.</a:t>
            </a:fld>
            <a:endParaRPr lang="hr-HR"/>
          </a:p>
        </p:txBody>
      </p:sp>
      <p:sp>
        <p:nvSpPr>
          <p:cNvPr id="5" name="Footer Placeholder 4">
            <a:extLst>
              <a:ext uri="{FF2B5EF4-FFF2-40B4-BE49-F238E27FC236}">
                <a16:creationId xmlns:a16="http://schemas.microsoft.com/office/drawing/2014/main" id="{A2CE1AFB-692F-47EE-97C0-0F37D542CDFE}"/>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F83B31D4-70CC-4E15-AA29-C3C760604DB2}"/>
              </a:ext>
            </a:extLst>
          </p:cNvPr>
          <p:cNvSpPr>
            <a:spLocks noGrp="1"/>
          </p:cNvSpPr>
          <p:nvPr>
            <p:ph type="sldNum" sz="quarter" idx="12"/>
          </p:nvPr>
        </p:nvSpPr>
        <p:spPr/>
        <p:txBody>
          <a:bodyPr/>
          <a:lstStyle/>
          <a:p>
            <a:fld id="{15B8839B-87FE-4E97-AF08-AEDE614DA1FA}" type="slidenum">
              <a:rPr lang="hr-HR" smtClean="0"/>
              <a:t>‹#›</a:t>
            </a:fld>
            <a:endParaRPr lang="hr-HR"/>
          </a:p>
        </p:txBody>
      </p:sp>
    </p:spTree>
    <p:extLst>
      <p:ext uri="{BB962C8B-B14F-4D97-AF65-F5344CB8AC3E}">
        <p14:creationId xmlns:p14="http://schemas.microsoft.com/office/powerpoint/2010/main" val="2313108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D5346-DCC3-48D5-96B2-882F7523C2F7}"/>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47AC623F-C19D-4CBD-9363-0B04652752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1122BA99-17DB-48D8-9042-925CB556C0C9}"/>
              </a:ext>
            </a:extLst>
          </p:cNvPr>
          <p:cNvSpPr>
            <a:spLocks noGrp="1"/>
          </p:cNvSpPr>
          <p:nvPr>
            <p:ph type="dt" sz="half" idx="10"/>
          </p:nvPr>
        </p:nvSpPr>
        <p:spPr/>
        <p:txBody>
          <a:bodyPr/>
          <a:lstStyle/>
          <a:p>
            <a:fld id="{22A0D33C-8644-461E-9D00-54E828C59F09}" type="datetimeFigureOut">
              <a:rPr lang="hr-HR" smtClean="0"/>
              <a:t>23.5.2022.</a:t>
            </a:fld>
            <a:endParaRPr lang="hr-HR"/>
          </a:p>
        </p:txBody>
      </p:sp>
      <p:sp>
        <p:nvSpPr>
          <p:cNvPr id="5" name="Footer Placeholder 4">
            <a:extLst>
              <a:ext uri="{FF2B5EF4-FFF2-40B4-BE49-F238E27FC236}">
                <a16:creationId xmlns:a16="http://schemas.microsoft.com/office/drawing/2014/main" id="{4CB5B0E4-1EB3-448E-B687-89D41CEE95A3}"/>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88BBEB1D-CED0-4BAE-88D7-5D231B605CF5}"/>
              </a:ext>
            </a:extLst>
          </p:cNvPr>
          <p:cNvSpPr>
            <a:spLocks noGrp="1"/>
          </p:cNvSpPr>
          <p:nvPr>
            <p:ph type="sldNum" sz="quarter" idx="12"/>
          </p:nvPr>
        </p:nvSpPr>
        <p:spPr/>
        <p:txBody>
          <a:bodyPr/>
          <a:lstStyle/>
          <a:p>
            <a:fld id="{15B8839B-87FE-4E97-AF08-AEDE614DA1FA}" type="slidenum">
              <a:rPr lang="hr-HR" smtClean="0"/>
              <a:t>‹#›</a:t>
            </a:fld>
            <a:endParaRPr lang="hr-HR"/>
          </a:p>
        </p:txBody>
      </p:sp>
    </p:spTree>
    <p:extLst>
      <p:ext uri="{BB962C8B-B14F-4D97-AF65-F5344CB8AC3E}">
        <p14:creationId xmlns:p14="http://schemas.microsoft.com/office/powerpoint/2010/main" val="3422222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7BEA7-6C8D-4B87-8A71-54A3C5F214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a:extLst>
              <a:ext uri="{FF2B5EF4-FFF2-40B4-BE49-F238E27FC236}">
                <a16:creationId xmlns:a16="http://schemas.microsoft.com/office/drawing/2014/main" id="{71EA4A40-9A46-4E54-8590-DABD9EC2E8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0B22B7-D1FD-4178-BB48-F846B7CD843B}"/>
              </a:ext>
            </a:extLst>
          </p:cNvPr>
          <p:cNvSpPr>
            <a:spLocks noGrp="1"/>
          </p:cNvSpPr>
          <p:nvPr>
            <p:ph type="dt" sz="half" idx="10"/>
          </p:nvPr>
        </p:nvSpPr>
        <p:spPr/>
        <p:txBody>
          <a:bodyPr/>
          <a:lstStyle/>
          <a:p>
            <a:fld id="{22A0D33C-8644-461E-9D00-54E828C59F09}" type="datetimeFigureOut">
              <a:rPr lang="hr-HR" smtClean="0"/>
              <a:t>23.5.2022.</a:t>
            </a:fld>
            <a:endParaRPr lang="hr-HR"/>
          </a:p>
        </p:txBody>
      </p:sp>
      <p:sp>
        <p:nvSpPr>
          <p:cNvPr id="5" name="Footer Placeholder 4">
            <a:extLst>
              <a:ext uri="{FF2B5EF4-FFF2-40B4-BE49-F238E27FC236}">
                <a16:creationId xmlns:a16="http://schemas.microsoft.com/office/drawing/2014/main" id="{73EA0BE9-9EEC-4DD8-8988-F15B1B86E522}"/>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0A95E08F-0559-493C-8290-9D33EE066B9D}"/>
              </a:ext>
            </a:extLst>
          </p:cNvPr>
          <p:cNvSpPr>
            <a:spLocks noGrp="1"/>
          </p:cNvSpPr>
          <p:nvPr>
            <p:ph type="sldNum" sz="quarter" idx="12"/>
          </p:nvPr>
        </p:nvSpPr>
        <p:spPr/>
        <p:txBody>
          <a:bodyPr/>
          <a:lstStyle/>
          <a:p>
            <a:fld id="{15B8839B-87FE-4E97-AF08-AEDE614DA1FA}" type="slidenum">
              <a:rPr lang="hr-HR" smtClean="0"/>
              <a:t>‹#›</a:t>
            </a:fld>
            <a:endParaRPr lang="hr-HR"/>
          </a:p>
        </p:txBody>
      </p:sp>
    </p:spTree>
    <p:extLst>
      <p:ext uri="{BB962C8B-B14F-4D97-AF65-F5344CB8AC3E}">
        <p14:creationId xmlns:p14="http://schemas.microsoft.com/office/powerpoint/2010/main" val="4162200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27843-375A-44CA-B17E-C9246B20BE1E}"/>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44524276-3B29-463B-B5C8-EB67847940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a:extLst>
              <a:ext uri="{FF2B5EF4-FFF2-40B4-BE49-F238E27FC236}">
                <a16:creationId xmlns:a16="http://schemas.microsoft.com/office/drawing/2014/main" id="{DF34202D-E8A2-478D-BB2D-C2A33830F4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7AE1765F-417E-4E60-9F93-D5447BCB9D00}"/>
              </a:ext>
            </a:extLst>
          </p:cNvPr>
          <p:cNvSpPr>
            <a:spLocks noGrp="1"/>
          </p:cNvSpPr>
          <p:nvPr>
            <p:ph type="dt" sz="half" idx="10"/>
          </p:nvPr>
        </p:nvSpPr>
        <p:spPr/>
        <p:txBody>
          <a:bodyPr/>
          <a:lstStyle/>
          <a:p>
            <a:fld id="{22A0D33C-8644-461E-9D00-54E828C59F09}" type="datetimeFigureOut">
              <a:rPr lang="hr-HR" smtClean="0"/>
              <a:t>23.5.2022.</a:t>
            </a:fld>
            <a:endParaRPr lang="hr-HR"/>
          </a:p>
        </p:txBody>
      </p:sp>
      <p:sp>
        <p:nvSpPr>
          <p:cNvPr id="6" name="Footer Placeholder 5">
            <a:extLst>
              <a:ext uri="{FF2B5EF4-FFF2-40B4-BE49-F238E27FC236}">
                <a16:creationId xmlns:a16="http://schemas.microsoft.com/office/drawing/2014/main" id="{86C5768C-E4D1-4B11-9535-6214BD07EE63}"/>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E472B1BE-A851-440A-B8AA-6487E4D0CB35}"/>
              </a:ext>
            </a:extLst>
          </p:cNvPr>
          <p:cNvSpPr>
            <a:spLocks noGrp="1"/>
          </p:cNvSpPr>
          <p:nvPr>
            <p:ph type="sldNum" sz="quarter" idx="12"/>
          </p:nvPr>
        </p:nvSpPr>
        <p:spPr/>
        <p:txBody>
          <a:bodyPr/>
          <a:lstStyle/>
          <a:p>
            <a:fld id="{15B8839B-87FE-4E97-AF08-AEDE614DA1FA}" type="slidenum">
              <a:rPr lang="hr-HR" smtClean="0"/>
              <a:t>‹#›</a:t>
            </a:fld>
            <a:endParaRPr lang="hr-HR"/>
          </a:p>
        </p:txBody>
      </p:sp>
    </p:spTree>
    <p:extLst>
      <p:ext uri="{BB962C8B-B14F-4D97-AF65-F5344CB8AC3E}">
        <p14:creationId xmlns:p14="http://schemas.microsoft.com/office/powerpoint/2010/main" val="1812101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E366F-5385-4762-A1A8-1C60C653AD38}"/>
              </a:ext>
            </a:extLst>
          </p:cNvPr>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a:extLst>
              <a:ext uri="{FF2B5EF4-FFF2-40B4-BE49-F238E27FC236}">
                <a16:creationId xmlns:a16="http://schemas.microsoft.com/office/drawing/2014/main" id="{F457C049-3578-4363-BB77-393CD6F82B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AB44D6-B3F6-4C8E-AEE8-668F41EEDB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a:extLst>
              <a:ext uri="{FF2B5EF4-FFF2-40B4-BE49-F238E27FC236}">
                <a16:creationId xmlns:a16="http://schemas.microsoft.com/office/drawing/2014/main" id="{78C14702-7047-4478-8901-66BC2EDFB9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DC3DB0-BC78-437B-A7D3-0AEAD184D0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47633A1E-ED49-43E8-9D12-8A46A07210B2}"/>
              </a:ext>
            </a:extLst>
          </p:cNvPr>
          <p:cNvSpPr>
            <a:spLocks noGrp="1"/>
          </p:cNvSpPr>
          <p:nvPr>
            <p:ph type="dt" sz="half" idx="10"/>
          </p:nvPr>
        </p:nvSpPr>
        <p:spPr/>
        <p:txBody>
          <a:bodyPr/>
          <a:lstStyle/>
          <a:p>
            <a:fld id="{22A0D33C-8644-461E-9D00-54E828C59F09}" type="datetimeFigureOut">
              <a:rPr lang="hr-HR" smtClean="0"/>
              <a:t>23.5.2022.</a:t>
            </a:fld>
            <a:endParaRPr lang="hr-HR"/>
          </a:p>
        </p:txBody>
      </p:sp>
      <p:sp>
        <p:nvSpPr>
          <p:cNvPr id="8" name="Footer Placeholder 7">
            <a:extLst>
              <a:ext uri="{FF2B5EF4-FFF2-40B4-BE49-F238E27FC236}">
                <a16:creationId xmlns:a16="http://schemas.microsoft.com/office/drawing/2014/main" id="{AE620231-4695-4439-897B-D27FF700B98E}"/>
              </a:ext>
            </a:extLst>
          </p:cNvPr>
          <p:cNvSpPr>
            <a:spLocks noGrp="1"/>
          </p:cNvSpPr>
          <p:nvPr>
            <p:ph type="ftr" sz="quarter" idx="11"/>
          </p:nvPr>
        </p:nvSpPr>
        <p:spPr/>
        <p:txBody>
          <a:bodyPr/>
          <a:lstStyle/>
          <a:p>
            <a:endParaRPr lang="hr-HR"/>
          </a:p>
        </p:txBody>
      </p:sp>
      <p:sp>
        <p:nvSpPr>
          <p:cNvPr id="9" name="Slide Number Placeholder 8">
            <a:extLst>
              <a:ext uri="{FF2B5EF4-FFF2-40B4-BE49-F238E27FC236}">
                <a16:creationId xmlns:a16="http://schemas.microsoft.com/office/drawing/2014/main" id="{4E294950-0463-4E2E-83FE-E12FF625D112}"/>
              </a:ext>
            </a:extLst>
          </p:cNvPr>
          <p:cNvSpPr>
            <a:spLocks noGrp="1"/>
          </p:cNvSpPr>
          <p:nvPr>
            <p:ph type="sldNum" sz="quarter" idx="12"/>
          </p:nvPr>
        </p:nvSpPr>
        <p:spPr/>
        <p:txBody>
          <a:bodyPr/>
          <a:lstStyle/>
          <a:p>
            <a:fld id="{15B8839B-87FE-4E97-AF08-AEDE614DA1FA}" type="slidenum">
              <a:rPr lang="hr-HR" smtClean="0"/>
              <a:t>‹#›</a:t>
            </a:fld>
            <a:endParaRPr lang="hr-HR"/>
          </a:p>
        </p:txBody>
      </p:sp>
    </p:spTree>
    <p:extLst>
      <p:ext uri="{BB962C8B-B14F-4D97-AF65-F5344CB8AC3E}">
        <p14:creationId xmlns:p14="http://schemas.microsoft.com/office/powerpoint/2010/main" val="1339388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EF0B2-99BB-4BDF-8DF8-DDB3ADEA27CE}"/>
              </a:ext>
            </a:extLst>
          </p:cNvPr>
          <p:cNvSpPr>
            <a:spLocks noGrp="1"/>
          </p:cNvSpPr>
          <p:nvPr>
            <p:ph type="title"/>
          </p:nvPr>
        </p:nvSpPr>
        <p:spPr/>
        <p:txBody>
          <a:bodyPr/>
          <a:lstStyle/>
          <a:p>
            <a:r>
              <a:rPr lang="en-US"/>
              <a:t>Click to edit Master title style</a:t>
            </a:r>
            <a:endParaRPr lang="hr-HR"/>
          </a:p>
        </p:txBody>
      </p:sp>
      <p:sp>
        <p:nvSpPr>
          <p:cNvPr id="3" name="Date Placeholder 2">
            <a:extLst>
              <a:ext uri="{FF2B5EF4-FFF2-40B4-BE49-F238E27FC236}">
                <a16:creationId xmlns:a16="http://schemas.microsoft.com/office/drawing/2014/main" id="{01AE48F1-C86C-4ACA-A426-C303F37CCF55}"/>
              </a:ext>
            </a:extLst>
          </p:cNvPr>
          <p:cNvSpPr>
            <a:spLocks noGrp="1"/>
          </p:cNvSpPr>
          <p:nvPr>
            <p:ph type="dt" sz="half" idx="10"/>
          </p:nvPr>
        </p:nvSpPr>
        <p:spPr/>
        <p:txBody>
          <a:bodyPr/>
          <a:lstStyle/>
          <a:p>
            <a:fld id="{22A0D33C-8644-461E-9D00-54E828C59F09}" type="datetimeFigureOut">
              <a:rPr lang="hr-HR" smtClean="0"/>
              <a:t>23.5.2022.</a:t>
            </a:fld>
            <a:endParaRPr lang="hr-HR"/>
          </a:p>
        </p:txBody>
      </p:sp>
      <p:sp>
        <p:nvSpPr>
          <p:cNvPr id="4" name="Footer Placeholder 3">
            <a:extLst>
              <a:ext uri="{FF2B5EF4-FFF2-40B4-BE49-F238E27FC236}">
                <a16:creationId xmlns:a16="http://schemas.microsoft.com/office/drawing/2014/main" id="{F94634AA-42FF-415C-81FC-C524F07E0A2E}"/>
              </a:ext>
            </a:extLst>
          </p:cNvPr>
          <p:cNvSpPr>
            <a:spLocks noGrp="1"/>
          </p:cNvSpPr>
          <p:nvPr>
            <p:ph type="ftr" sz="quarter" idx="11"/>
          </p:nvPr>
        </p:nvSpPr>
        <p:spPr/>
        <p:txBody>
          <a:bodyPr/>
          <a:lstStyle/>
          <a:p>
            <a:endParaRPr lang="hr-HR"/>
          </a:p>
        </p:txBody>
      </p:sp>
      <p:sp>
        <p:nvSpPr>
          <p:cNvPr id="5" name="Slide Number Placeholder 4">
            <a:extLst>
              <a:ext uri="{FF2B5EF4-FFF2-40B4-BE49-F238E27FC236}">
                <a16:creationId xmlns:a16="http://schemas.microsoft.com/office/drawing/2014/main" id="{7FA4F8F1-E684-4BB7-A517-7FF314EFCD2B}"/>
              </a:ext>
            </a:extLst>
          </p:cNvPr>
          <p:cNvSpPr>
            <a:spLocks noGrp="1"/>
          </p:cNvSpPr>
          <p:nvPr>
            <p:ph type="sldNum" sz="quarter" idx="12"/>
          </p:nvPr>
        </p:nvSpPr>
        <p:spPr/>
        <p:txBody>
          <a:bodyPr/>
          <a:lstStyle/>
          <a:p>
            <a:fld id="{15B8839B-87FE-4E97-AF08-AEDE614DA1FA}" type="slidenum">
              <a:rPr lang="hr-HR" smtClean="0"/>
              <a:t>‹#›</a:t>
            </a:fld>
            <a:endParaRPr lang="hr-HR"/>
          </a:p>
        </p:txBody>
      </p:sp>
    </p:spTree>
    <p:extLst>
      <p:ext uri="{BB962C8B-B14F-4D97-AF65-F5344CB8AC3E}">
        <p14:creationId xmlns:p14="http://schemas.microsoft.com/office/powerpoint/2010/main" val="1974164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4B98BC-220C-499B-A624-F4FDF22509D6}"/>
              </a:ext>
            </a:extLst>
          </p:cNvPr>
          <p:cNvSpPr>
            <a:spLocks noGrp="1"/>
          </p:cNvSpPr>
          <p:nvPr>
            <p:ph type="dt" sz="half" idx="10"/>
          </p:nvPr>
        </p:nvSpPr>
        <p:spPr/>
        <p:txBody>
          <a:bodyPr/>
          <a:lstStyle/>
          <a:p>
            <a:fld id="{22A0D33C-8644-461E-9D00-54E828C59F09}" type="datetimeFigureOut">
              <a:rPr lang="hr-HR" smtClean="0"/>
              <a:t>23.5.2022.</a:t>
            </a:fld>
            <a:endParaRPr lang="hr-HR"/>
          </a:p>
        </p:txBody>
      </p:sp>
      <p:sp>
        <p:nvSpPr>
          <p:cNvPr id="3" name="Footer Placeholder 2">
            <a:extLst>
              <a:ext uri="{FF2B5EF4-FFF2-40B4-BE49-F238E27FC236}">
                <a16:creationId xmlns:a16="http://schemas.microsoft.com/office/drawing/2014/main" id="{1264C80E-7B84-40D6-A3F4-C4693B6A5782}"/>
              </a:ext>
            </a:extLst>
          </p:cNvPr>
          <p:cNvSpPr>
            <a:spLocks noGrp="1"/>
          </p:cNvSpPr>
          <p:nvPr>
            <p:ph type="ftr" sz="quarter" idx="11"/>
          </p:nvPr>
        </p:nvSpPr>
        <p:spPr/>
        <p:txBody>
          <a:bodyPr/>
          <a:lstStyle/>
          <a:p>
            <a:endParaRPr lang="hr-HR"/>
          </a:p>
        </p:txBody>
      </p:sp>
      <p:sp>
        <p:nvSpPr>
          <p:cNvPr id="4" name="Slide Number Placeholder 3">
            <a:extLst>
              <a:ext uri="{FF2B5EF4-FFF2-40B4-BE49-F238E27FC236}">
                <a16:creationId xmlns:a16="http://schemas.microsoft.com/office/drawing/2014/main" id="{E7B7A70E-1D2E-4C6D-B653-24DDF4C0C0FB}"/>
              </a:ext>
            </a:extLst>
          </p:cNvPr>
          <p:cNvSpPr>
            <a:spLocks noGrp="1"/>
          </p:cNvSpPr>
          <p:nvPr>
            <p:ph type="sldNum" sz="quarter" idx="12"/>
          </p:nvPr>
        </p:nvSpPr>
        <p:spPr/>
        <p:txBody>
          <a:bodyPr/>
          <a:lstStyle/>
          <a:p>
            <a:fld id="{15B8839B-87FE-4E97-AF08-AEDE614DA1FA}" type="slidenum">
              <a:rPr lang="hr-HR" smtClean="0"/>
              <a:t>‹#›</a:t>
            </a:fld>
            <a:endParaRPr lang="hr-HR"/>
          </a:p>
        </p:txBody>
      </p:sp>
    </p:spTree>
    <p:extLst>
      <p:ext uri="{BB962C8B-B14F-4D97-AF65-F5344CB8AC3E}">
        <p14:creationId xmlns:p14="http://schemas.microsoft.com/office/powerpoint/2010/main" val="3813414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B9C0-2E1C-48CF-ABC3-D15B25FD72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a:extLst>
              <a:ext uri="{FF2B5EF4-FFF2-40B4-BE49-F238E27FC236}">
                <a16:creationId xmlns:a16="http://schemas.microsoft.com/office/drawing/2014/main" id="{90359EB1-57BB-4EBD-93E9-CD2E449CE3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a:extLst>
              <a:ext uri="{FF2B5EF4-FFF2-40B4-BE49-F238E27FC236}">
                <a16:creationId xmlns:a16="http://schemas.microsoft.com/office/drawing/2014/main" id="{BD1FC6B9-458F-4C42-931C-93989789DB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6035EA-24F2-44D1-9475-CCA0590F14F4}"/>
              </a:ext>
            </a:extLst>
          </p:cNvPr>
          <p:cNvSpPr>
            <a:spLocks noGrp="1"/>
          </p:cNvSpPr>
          <p:nvPr>
            <p:ph type="dt" sz="half" idx="10"/>
          </p:nvPr>
        </p:nvSpPr>
        <p:spPr/>
        <p:txBody>
          <a:bodyPr/>
          <a:lstStyle/>
          <a:p>
            <a:fld id="{22A0D33C-8644-461E-9D00-54E828C59F09}" type="datetimeFigureOut">
              <a:rPr lang="hr-HR" smtClean="0"/>
              <a:t>23.5.2022.</a:t>
            </a:fld>
            <a:endParaRPr lang="hr-HR"/>
          </a:p>
        </p:txBody>
      </p:sp>
      <p:sp>
        <p:nvSpPr>
          <p:cNvPr id="6" name="Footer Placeholder 5">
            <a:extLst>
              <a:ext uri="{FF2B5EF4-FFF2-40B4-BE49-F238E27FC236}">
                <a16:creationId xmlns:a16="http://schemas.microsoft.com/office/drawing/2014/main" id="{E115B8B3-30FA-4619-AA75-B82D89E5B3F4}"/>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8C8EAEC7-2294-4D3E-95FF-5F9F6731EED2}"/>
              </a:ext>
            </a:extLst>
          </p:cNvPr>
          <p:cNvSpPr>
            <a:spLocks noGrp="1"/>
          </p:cNvSpPr>
          <p:nvPr>
            <p:ph type="sldNum" sz="quarter" idx="12"/>
          </p:nvPr>
        </p:nvSpPr>
        <p:spPr/>
        <p:txBody>
          <a:bodyPr/>
          <a:lstStyle/>
          <a:p>
            <a:fld id="{15B8839B-87FE-4E97-AF08-AEDE614DA1FA}" type="slidenum">
              <a:rPr lang="hr-HR" smtClean="0"/>
              <a:t>‹#›</a:t>
            </a:fld>
            <a:endParaRPr lang="hr-HR"/>
          </a:p>
        </p:txBody>
      </p:sp>
    </p:spTree>
    <p:extLst>
      <p:ext uri="{BB962C8B-B14F-4D97-AF65-F5344CB8AC3E}">
        <p14:creationId xmlns:p14="http://schemas.microsoft.com/office/powerpoint/2010/main" val="1726696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36D5E-8BF6-4A29-AA61-6FD381C5B5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a:extLst>
              <a:ext uri="{FF2B5EF4-FFF2-40B4-BE49-F238E27FC236}">
                <a16:creationId xmlns:a16="http://schemas.microsoft.com/office/drawing/2014/main" id="{B74BAD40-64AB-498F-8C9C-47D436018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a:extLst>
              <a:ext uri="{FF2B5EF4-FFF2-40B4-BE49-F238E27FC236}">
                <a16:creationId xmlns:a16="http://schemas.microsoft.com/office/drawing/2014/main" id="{61383B7B-C61B-4D53-9982-909556F2E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10E4F7-5123-4C89-A066-67E299987F8C}"/>
              </a:ext>
            </a:extLst>
          </p:cNvPr>
          <p:cNvSpPr>
            <a:spLocks noGrp="1"/>
          </p:cNvSpPr>
          <p:nvPr>
            <p:ph type="dt" sz="half" idx="10"/>
          </p:nvPr>
        </p:nvSpPr>
        <p:spPr/>
        <p:txBody>
          <a:bodyPr/>
          <a:lstStyle/>
          <a:p>
            <a:fld id="{22A0D33C-8644-461E-9D00-54E828C59F09}" type="datetimeFigureOut">
              <a:rPr lang="hr-HR" smtClean="0"/>
              <a:t>23.5.2022.</a:t>
            </a:fld>
            <a:endParaRPr lang="hr-HR"/>
          </a:p>
        </p:txBody>
      </p:sp>
      <p:sp>
        <p:nvSpPr>
          <p:cNvPr id="6" name="Footer Placeholder 5">
            <a:extLst>
              <a:ext uri="{FF2B5EF4-FFF2-40B4-BE49-F238E27FC236}">
                <a16:creationId xmlns:a16="http://schemas.microsoft.com/office/drawing/2014/main" id="{15AD6774-08C3-4998-AD71-BD8722B40384}"/>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318F4F00-D085-423F-8BF4-0B2A899B13AE}"/>
              </a:ext>
            </a:extLst>
          </p:cNvPr>
          <p:cNvSpPr>
            <a:spLocks noGrp="1"/>
          </p:cNvSpPr>
          <p:nvPr>
            <p:ph type="sldNum" sz="quarter" idx="12"/>
          </p:nvPr>
        </p:nvSpPr>
        <p:spPr/>
        <p:txBody>
          <a:bodyPr/>
          <a:lstStyle/>
          <a:p>
            <a:fld id="{15B8839B-87FE-4E97-AF08-AEDE614DA1FA}" type="slidenum">
              <a:rPr lang="hr-HR" smtClean="0"/>
              <a:t>‹#›</a:t>
            </a:fld>
            <a:endParaRPr lang="hr-HR"/>
          </a:p>
        </p:txBody>
      </p:sp>
    </p:spTree>
    <p:extLst>
      <p:ext uri="{BB962C8B-B14F-4D97-AF65-F5344CB8AC3E}">
        <p14:creationId xmlns:p14="http://schemas.microsoft.com/office/powerpoint/2010/main" val="4228182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tint val="95000"/>
            <a:satMod val="170000"/>
            <a:alpha val="72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6C149-35AE-46BD-993E-4F853F8430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a:extLst>
              <a:ext uri="{FF2B5EF4-FFF2-40B4-BE49-F238E27FC236}">
                <a16:creationId xmlns:a16="http://schemas.microsoft.com/office/drawing/2014/main" id="{EEA62251-A58C-4C9C-B8C4-1EE9002AD5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B3A90EEF-523C-4039-B818-38CB29AF32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A0D33C-8644-461E-9D00-54E828C59F09}" type="datetimeFigureOut">
              <a:rPr lang="hr-HR" smtClean="0"/>
              <a:t>23.5.2022.</a:t>
            </a:fld>
            <a:endParaRPr lang="hr-HR"/>
          </a:p>
        </p:txBody>
      </p:sp>
      <p:sp>
        <p:nvSpPr>
          <p:cNvPr id="5" name="Footer Placeholder 4">
            <a:extLst>
              <a:ext uri="{FF2B5EF4-FFF2-40B4-BE49-F238E27FC236}">
                <a16:creationId xmlns:a16="http://schemas.microsoft.com/office/drawing/2014/main" id="{88B9B764-5C3F-4A95-82EC-994E4C12EB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a:extLst>
              <a:ext uri="{FF2B5EF4-FFF2-40B4-BE49-F238E27FC236}">
                <a16:creationId xmlns:a16="http://schemas.microsoft.com/office/drawing/2014/main" id="{258A6BB0-FECC-456F-BAD0-B4791B41C8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8839B-87FE-4E97-AF08-AEDE614DA1FA}" type="slidenum">
              <a:rPr lang="hr-HR" smtClean="0"/>
              <a:t>‹#›</a:t>
            </a:fld>
            <a:endParaRPr lang="hr-HR"/>
          </a:p>
        </p:txBody>
      </p:sp>
    </p:spTree>
    <p:extLst>
      <p:ext uri="{BB962C8B-B14F-4D97-AF65-F5344CB8AC3E}">
        <p14:creationId xmlns:p14="http://schemas.microsoft.com/office/powerpoint/2010/main" val="177135740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wallpaperflare.com/search?wallpaper=zadar" TargetMode="External"/><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hyperlink" Target="https://www.hdrshooter.com/2018/08/27/early-morning-zadar-croatia/" TargetMode="External"/><Relationship Id="rId3" Type="http://schemas.openxmlformats.org/officeDocument/2006/relationships/diagramLayout" Target="../diagrams/layout1.xml"/><Relationship Id="rId7" Type="http://schemas.openxmlformats.org/officeDocument/2006/relationships/image" Target="../media/image47.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hyperlink" Target="https://www.flickr.com/photos/23390841@N03/15561623777" TargetMode="External"/><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commons.wikimedia.org/wiki/File:Church_of_Saint_Donat_in_Zadar,_Croatia_2011.jpg" TargetMode="External"/><Relationship Id="rId2" Type="http://schemas.openxmlformats.org/officeDocument/2006/relationships/image" Target="../media/image48.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Zadar" TargetMode="External"/><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flickr.com/photos/33750036@N05/14474470916/" TargetMode="External"/><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flickr.com/photos/turnmastertim/8119041648/" TargetMode="External"/><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flickr.com/photos/149561324@N03/26771915547" TargetMode="External"/><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hoto-paysage.com/displayimage.php?album=218&amp;pid=7261" TargetMode="External"/><Relationship Id="rId7" Type="http://schemas.openxmlformats.org/officeDocument/2006/relationships/image" Target="../media/image11.sv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s://commons.wikimedia.org/wiki/File:Croatia-Dalmatia.png"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hyperlink" Target="http://hr.wikipedia.org/wiki/bokar"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jpeg"/><Relationship Id="rId7" Type="http://schemas.openxmlformats.org/officeDocument/2006/relationships/hyperlink" Target="http://www.absolute-croatia.com/dubrovnik-region/dubrovnik/parks-and-beaches/item/banje-beach" TargetMode="External"/><Relationship Id="rId12" Type="http://schemas.openxmlformats.org/officeDocument/2006/relationships/image" Target="../media/image14.jp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1.jpeg"/><Relationship Id="rId11" Type="http://schemas.openxmlformats.org/officeDocument/2006/relationships/hyperlink" Target="https://www.flickr.com/photos/50542238@N00/27368304931" TargetMode="External"/><Relationship Id="rId5" Type="http://schemas.openxmlformats.org/officeDocument/2006/relationships/image" Target="../media/image10.jpg"/><Relationship Id="rId10" Type="http://schemas.openxmlformats.org/officeDocument/2006/relationships/image" Target="../media/image13.jpeg"/><Relationship Id="rId4" Type="http://schemas.openxmlformats.org/officeDocument/2006/relationships/hyperlink" Target="https://www.flickr.com/photos/52942259@N00/5473225323/" TargetMode="External"/><Relationship Id="rId9" Type="http://schemas.openxmlformats.org/officeDocument/2006/relationships/hyperlink" Target="https://www.flickr.com/photos/hozinja/5835537036/" TargetMode="Externa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3.wdp"/><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1.svg"/><Relationship Id="rId11" Type="http://schemas.microsoft.com/office/2007/relationships/hdphoto" Target="../media/hdphoto5.wdp"/><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hyperlink" Target="https://commons.wikimedia.org/wiki/File:Casco_viejo_de_Dubrovnik,_Croacia,_2014-04-13,_DD_12.JPG" TargetMode="External"/><Relationship Id="rId9" Type="http://schemas.openxmlformats.org/officeDocument/2006/relationships/hyperlink" Target="http://hr.wikipedia.org/wiki/Dubrovnik"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freesvg.org/salt-shaker-1572167088" TargetMode="External"/><Relationship Id="rId13" Type="http://schemas.openxmlformats.org/officeDocument/2006/relationships/image" Target="../media/image22.jpeg"/><Relationship Id="rId18" Type="http://schemas.openxmlformats.org/officeDocument/2006/relationships/image" Target="../media/image24.png"/><Relationship Id="rId3" Type="http://schemas.openxmlformats.org/officeDocument/2006/relationships/image" Target="../media/image11.svg"/><Relationship Id="rId21" Type="http://schemas.microsoft.com/office/2007/relationships/hdphoto" Target="../media/hdphoto8.wdp"/><Relationship Id="rId7" Type="http://schemas.openxmlformats.org/officeDocument/2006/relationships/image" Target="../media/image19.png"/><Relationship Id="rId12" Type="http://schemas.openxmlformats.org/officeDocument/2006/relationships/hyperlink" Target="https://hr.wikipedia.org/wiki/Datoteka:Ston-SK.jpg" TargetMode="External"/><Relationship Id="rId17" Type="http://schemas.openxmlformats.org/officeDocument/2006/relationships/hyperlink" Target="http://vedranmarijic.blog.hr/" TargetMode="External"/><Relationship Id="rId2" Type="http://schemas.openxmlformats.org/officeDocument/2006/relationships/image" Target="../media/image3.png"/><Relationship Id="rId16" Type="http://schemas.microsoft.com/office/2007/relationships/hdphoto" Target="../media/hdphoto7.wdp"/><Relationship Id="rId20"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hyperlink" Target="http://www.pngall.com/snow" TargetMode="External"/><Relationship Id="rId11" Type="http://schemas.openxmlformats.org/officeDocument/2006/relationships/image" Target="../media/image21.jpg"/><Relationship Id="rId5" Type="http://schemas.microsoft.com/office/2007/relationships/hdphoto" Target="../media/hdphoto6.wdp"/><Relationship Id="rId15" Type="http://schemas.openxmlformats.org/officeDocument/2006/relationships/image" Target="../media/image23.png"/><Relationship Id="rId10" Type="http://schemas.openxmlformats.org/officeDocument/2006/relationships/hyperlink" Target="http://www.pngall.com/drops-png" TargetMode="External"/><Relationship Id="rId19" Type="http://schemas.openxmlformats.org/officeDocument/2006/relationships/hyperlink" Target="https://freepngimg.com/png/35754-snow-transparent-background" TargetMode="External"/><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hyperlink" Target="https://tomazsarc.blogspot.com/2021/05/mljet-in-lastovo-22-2952021.html" TargetMode="External"/><Relationship Id="rId22" Type="http://schemas.openxmlformats.org/officeDocument/2006/relationships/hyperlink" Target="http://www.pngall.com/salt-png"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flickr.com/photos/stalkerr/5133053044/" TargetMode="External"/><Relationship Id="rId13" Type="http://schemas.openxmlformats.org/officeDocument/2006/relationships/image" Target="../media/image31.jpeg"/><Relationship Id="rId3" Type="http://schemas.openxmlformats.org/officeDocument/2006/relationships/image" Target="../media/image11.svg"/><Relationship Id="rId7" Type="http://schemas.openxmlformats.org/officeDocument/2006/relationships/image" Target="../media/image28.jpeg"/><Relationship Id="rId12" Type="http://schemas.openxmlformats.org/officeDocument/2006/relationships/hyperlink" Target="http://www.zeitlose-mediterrane-schoenheit.de/suddalmatien/elaphiten-insel-lopud"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jpg"/><Relationship Id="rId11" Type="http://schemas.openxmlformats.org/officeDocument/2006/relationships/image" Target="../media/image30.jpeg"/><Relationship Id="rId5" Type="http://schemas.openxmlformats.org/officeDocument/2006/relationships/hyperlink" Target="https://www.flickr.com/photos/43714545@N06/29997853942" TargetMode="External"/><Relationship Id="rId10" Type="http://schemas.openxmlformats.org/officeDocument/2006/relationships/hyperlink" Target="https://www.flickr.com/photos/132646954@N02/48613059301/" TargetMode="External"/><Relationship Id="rId4" Type="http://schemas.openxmlformats.org/officeDocument/2006/relationships/image" Target="../media/image26.jpg"/><Relationship Id="rId9" Type="http://schemas.openxmlformats.org/officeDocument/2006/relationships/image" Target="../media/image29.jpeg"/></Relationships>
</file>

<file path=ppt/slides/_rels/slide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3"/>
            <a:ext cx="5689600" cy="685800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9600" y="2"/>
            <a:ext cx="6502400" cy="6857999"/>
          </a:xfrm>
          <a:prstGeom prst="rect">
            <a:avLst/>
          </a:prstGeom>
        </p:spPr>
      </p:pic>
      <p:sp>
        <p:nvSpPr>
          <p:cNvPr id="2" name="Title 1"/>
          <p:cNvSpPr>
            <a:spLocks noGrp="1"/>
          </p:cNvSpPr>
          <p:nvPr>
            <p:ph type="title"/>
          </p:nvPr>
        </p:nvSpPr>
        <p:spPr>
          <a:xfrm>
            <a:off x="375139" y="935648"/>
            <a:ext cx="5689600" cy="2682875"/>
          </a:xfrm>
        </p:spPr>
        <p:txBody>
          <a:bodyPr>
            <a:normAutofit/>
          </a:bodyPr>
          <a:lstStyle/>
          <a:p>
            <a:r>
              <a:rPr lang="hr-HR" sz="4800" b="1" dirty="0" smtClean="0">
                <a:solidFill>
                  <a:schemeClr val="tx2">
                    <a:lumMod val="75000"/>
                  </a:schemeClr>
                </a:solidFill>
                <a:effectLst>
                  <a:outerShdw blurRad="38100" dist="38100" dir="2700000" algn="tl">
                    <a:srgbClr val="000000">
                      <a:alpha val="43137"/>
                    </a:srgbClr>
                  </a:outerShdw>
                </a:effectLst>
                <a:latin typeface="Felix Titling" pitchFamily="82" charset="0"/>
              </a:rPr>
              <a:t>The Pearls </a:t>
            </a:r>
            <a:r>
              <a:rPr lang="hr-HR" sz="4800" b="1" dirty="0" err="1" smtClean="0">
                <a:solidFill>
                  <a:schemeClr val="tx2">
                    <a:lumMod val="75000"/>
                  </a:schemeClr>
                </a:solidFill>
                <a:effectLst>
                  <a:outerShdw blurRad="38100" dist="38100" dir="2700000" algn="tl">
                    <a:srgbClr val="000000">
                      <a:alpha val="43137"/>
                    </a:srgbClr>
                  </a:outerShdw>
                </a:effectLst>
                <a:latin typeface="Felix Titling" pitchFamily="82" charset="0"/>
              </a:rPr>
              <a:t>of</a:t>
            </a:r>
            <a:r>
              <a:rPr lang="hr-HR" sz="4800" b="1" dirty="0" smtClean="0">
                <a:solidFill>
                  <a:schemeClr val="tx2">
                    <a:lumMod val="75000"/>
                  </a:schemeClr>
                </a:solidFill>
                <a:effectLst>
                  <a:outerShdw blurRad="38100" dist="38100" dir="2700000" algn="tl">
                    <a:srgbClr val="000000">
                      <a:alpha val="43137"/>
                    </a:srgbClr>
                  </a:outerShdw>
                </a:effectLst>
                <a:latin typeface="Felix Titling" pitchFamily="82" charset="0"/>
              </a:rPr>
              <a:t> DALMATIA</a:t>
            </a:r>
            <a:endParaRPr lang="en-US" sz="4800" b="1" dirty="0">
              <a:solidFill>
                <a:schemeClr val="tx2">
                  <a:lumMod val="75000"/>
                </a:schemeClr>
              </a:solidFill>
              <a:effectLst>
                <a:outerShdw blurRad="38100" dist="38100" dir="2700000" algn="tl">
                  <a:srgbClr val="000000">
                    <a:alpha val="43137"/>
                  </a:srgbClr>
                </a:outerShdw>
              </a:effectLst>
              <a:latin typeface="Felix Titling" pitchFamily="82" charset="0"/>
            </a:endParaRPr>
          </a:p>
        </p:txBody>
      </p:sp>
      <p:sp>
        <p:nvSpPr>
          <p:cNvPr id="5" name="Rectangle 4"/>
          <p:cNvSpPr/>
          <p:nvPr/>
        </p:nvSpPr>
        <p:spPr>
          <a:xfrm rot="5400000">
            <a:off x="2547816" y="3155464"/>
            <a:ext cx="593969" cy="5689598"/>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1742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BFA938AB-9854-4616-A6F1-7901DB1B4B4E}"/>
              </a:ext>
            </a:extLst>
          </p:cNvPr>
          <p:cNvSpPr>
            <a:spLocks noGrp="1"/>
          </p:cNvSpPr>
          <p:nvPr>
            <p:ph type="title"/>
          </p:nvPr>
        </p:nvSpPr>
        <p:spPr>
          <a:xfrm>
            <a:off x="684212" y="301227"/>
            <a:ext cx="8534401" cy="957122"/>
          </a:xfrm>
        </p:spPr>
        <p:txBody>
          <a:bodyPr/>
          <a:lstStyle/>
          <a:p>
            <a:r>
              <a:rPr lang="hr-HR" b="1" i="1" dirty="0"/>
              <a:t>In general </a:t>
            </a:r>
            <a:r>
              <a:rPr lang="hr-HR" b="1" i="1" dirty="0" err="1"/>
              <a:t>about</a:t>
            </a:r>
            <a:r>
              <a:rPr lang="hr-HR" b="1" i="1" dirty="0"/>
              <a:t> S</a:t>
            </a:r>
            <a:r>
              <a:rPr lang="hr-HR" b="1" i="1" dirty="0" smtClean="0"/>
              <a:t>plit</a:t>
            </a:r>
            <a:endParaRPr lang="hr-HR" b="1" i="1" dirty="0"/>
          </a:p>
        </p:txBody>
      </p:sp>
      <p:sp>
        <p:nvSpPr>
          <p:cNvPr id="6" name="TekstniOkvir 5">
            <a:extLst>
              <a:ext uri="{FF2B5EF4-FFF2-40B4-BE49-F238E27FC236}">
                <a16:creationId xmlns:a16="http://schemas.microsoft.com/office/drawing/2014/main" id="{06ED9894-2506-4A1C-AF7C-3A9E6A32A85A}"/>
              </a:ext>
            </a:extLst>
          </p:cNvPr>
          <p:cNvSpPr txBox="1"/>
          <p:nvPr/>
        </p:nvSpPr>
        <p:spPr>
          <a:xfrm>
            <a:off x="684213" y="1806556"/>
            <a:ext cx="6380895" cy="2800767"/>
          </a:xfrm>
          <a:prstGeom prst="rect">
            <a:avLst/>
          </a:prstGeom>
          <a:noFill/>
        </p:spPr>
        <p:txBody>
          <a:bodyPr wrap="square" rtlCol="0">
            <a:spAutoFit/>
          </a:bodyPr>
          <a:lstStyle/>
          <a:p>
            <a:pPr marL="285750" indent="-285750">
              <a:buFontTx/>
              <a:buChar char="-"/>
            </a:pPr>
            <a:r>
              <a:rPr lang="hr-HR" sz="2000" dirty="0"/>
              <a:t>Split </a:t>
            </a:r>
            <a:r>
              <a:rPr lang="hr-HR" sz="2000" dirty="0" err="1"/>
              <a:t>is</a:t>
            </a:r>
            <a:r>
              <a:rPr lang="hr-HR" sz="2000" dirty="0"/>
              <a:t> </a:t>
            </a:r>
            <a:r>
              <a:rPr lang="hr-HR" sz="2000" dirty="0" err="1"/>
              <a:t>the</a:t>
            </a:r>
            <a:r>
              <a:rPr lang="hr-HR" sz="2000" dirty="0"/>
              <a:t> </a:t>
            </a:r>
            <a:r>
              <a:rPr lang="hr-HR" sz="2000" dirty="0" err="1"/>
              <a:t>biggest</a:t>
            </a:r>
            <a:r>
              <a:rPr lang="hr-HR" sz="2000" dirty="0"/>
              <a:t> </a:t>
            </a:r>
            <a:r>
              <a:rPr lang="hr-HR" sz="2000" dirty="0" err="1"/>
              <a:t>city</a:t>
            </a:r>
            <a:r>
              <a:rPr lang="hr-HR" sz="2000" dirty="0"/>
              <a:t> </a:t>
            </a:r>
            <a:r>
              <a:rPr lang="hr-HR" sz="2000" dirty="0" err="1"/>
              <a:t>in</a:t>
            </a:r>
            <a:r>
              <a:rPr lang="hr-HR" sz="2000" dirty="0"/>
              <a:t> </a:t>
            </a:r>
            <a:r>
              <a:rPr lang="hr-HR" sz="2000" dirty="0" err="1"/>
              <a:t>Dalmatia</a:t>
            </a:r>
            <a:r>
              <a:rPr lang="hr-HR" sz="2000" dirty="0"/>
              <a:t>, </a:t>
            </a:r>
            <a:r>
              <a:rPr lang="hr-HR" sz="2000" dirty="0" err="1"/>
              <a:t>and</a:t>
            </a:r>
            <a:r>
              <a:rPr lang="hr-HR" sz="2000" dirty="0"/>
              <a:t> </a:t>
            </a:r>
            <a:r>
              <a:rPr lang="hr-HR" sz="2000" dirty="0" err="1"/>
              <a:t>has</a:t>
            </a:r>
            <a:r>
              <a:rPr lang="hr-HR" sz="2000" dirty="0"/>
              <a:t> </a:t>
            </a:r>
            <a:r>
              <a:rPr lang="hr-HR" sz="2000" dirty="0" err="1"/>
              <a:t>the</a:t>
            </a:r>
            <a:r>
              <a:rPr lang="hr-HR" sz="2000" dirty="0"/>
              <a:t> </a:t>
            </a:r>
            <a:r>
              <a:rPr lang="hr-HR" sz="2000" dirty="0" err="1"/>
              <a:t>largest</a:t>
            </a:r>
            <a:r>
              <a:rPr lang="hr-HR" sz="2000" dirty="0"/>
              <a:t>        </a:t>
            </a:r>
            <a:r>
              <a:rPr lang="hr-HR" sz="2000" dirty="0" err="1"/>
              <a:t>population</a:t>
            </a:r>
            <a:r>
              <a:rPr lang="hr-HR" sz="2000" dirty="0"/>
              <a:t> </a:t>
            </a:r>
            <a:r>
              <a:rPr lang="hr-HR" sz="2000" dirty="0" err="1"/>
              <a:t>after</a:t>
            </a:r>
            <a:r>
              <a:rPr lang="hr-HR" sz="2000" dirty="0"/>
              <a:t> Zagreb </a:t>
            </a:r>
            <a:r>
              <a:rPr lang="hr-HR" sz="2000" dirty="0" err="1"/>
              <a:t>in</a:t>
            </a:r>
            <a:r>
              <a:rPr lang="hr-HR" sz="2000" dirty="0"/>
              <a:t> Croatia</a:t>
            </a:r>
          </a:p>
          <a:p>
            <a:pPr marL="285750" indent="-285750">
              <a:buFontTx/>
              <a:buChar char="-"/>
            </a:pPr>
            <a:endParaRPr lang="hr-HR" sz="2000" dirty="0"/>
          </a:p>
          <a:p>
            <a:endParaRPr lang="hr-HR" sz="2000" dirty="0"/>
          </a:p>
          <a:p>
            <a:pPr marL="285750" indent="-285750">
              <a:buFontTx/>
              <a:buChar char="-"/>
            </a:pPr>
            <a:r>
              <a:rPr lang="hr-HR" sz="2000" dirty="0" err="1"/>
              <a:t>it</a:t>
            </a:r>
            <a:r>
              <a:rPr lang="hr-HR" sz="2000" dirty="0"/>
              <a:t> </a:t>
            </a:r>
            <a:r>
              <a:rPr lang="hr-HR" sz="2000" dirty="0" err="1"/>
              <a:t>is</a:t>
            </a:r>
            <a:r>
              <a:rPr lang="hr-HR" sz="2000" dirty="0"/>
              <a:t> </a:t>
            </a:r>
            <a:r>
              <a:rPr lang="hr-HR" sz="2000" dirty="0" err="1"/>
              <a:t>the</a:t>
            </a:r>
            <a:r>
              <a:rPr lang="hr-HR" sz="2000" dirty="0"/>
              <a:t> </a:t>
            </a:r>
            <a:r>
              <a:rPr lang="hr-HR" sz="2000" dirty="0" err="1"/>
              <a:t>center</a:t>
            </a:r>
            <a:r>
              <a:rPr lang="hr-HR" sz="2000" dirty="0"/>
              <a:t> </a:t>
            </a:r>
            <a:r>
              <a:rPr lang="hr-HR" sz="2000" dirty="0" err="1"/>
              <a:t>of</a:t>
            </a:r>
            <a:r>
              <a:rPr lang="hr-HR" sz="2000" dirty="0"/>
              <a:t> </a:t>
            </a:r>
            <a:r>
              <a:rPr lang="hr-HR" sz="2000" dirty="0" err="1"/>
              <a:t>economy</a:t>
            </a:r>
            <a:r>
              <a:rPr lang="hr-HR" sz="2000" dirty="0"/>
              <a:t> </a:t>
            </a:r>
            <a:r>
              <a:rPr lang="hr-HR" sz="2000" dirty="0" err="1"/>
              <a:t>and</a:t>
            </a:r>
            <a:r>
              <a:rPr lang="hr-HR" sz="2000" dirty="0"/>
              <a:t> </a:t>
            </a:r>
            <a:r>
              <a:rPr lang="hr-HR" sz="2000" dirty="0" err="1"/>
              <a:t>culture</a:t>
            </a:r>
            <a:r>
              <a:rPr lang="hr-HR" sz="2000" dirty="0"/>
              <a:t> </a:t>
            </a:r>
            <a:r>
              <a:rPr lang="hr-HR" sz="2000" dirty="0" err="1"/>
              <a:t>in</a:t>
            </a:r>
            <a:r>
              <a:rPr lang="hr-HR" sz="2000" dirty="0"/>
              <a:t> </a:t>
            </a:r>
            <a:r>
              <a:rPr lang="hr-HR" sz="2000" dirty="0" err="1"/>
              <a:t>Dalmatia</a:t>
            </a:r>
            <a:r>
              <a:rPr lang="hr-HR" sz="2000" dirty="0"/>
              <a:t> </a:t>
            </a:r>
            <a:r>
              <a:rPr lang="hr-HR" sz="2000" dirty="0" err="1"/>
              <a:t>attracting</a:t>
            </a:r>
            <a:r>
              <a:rPr lang="hr-HR" sz="2000" dirty="0"/>
              <a:t> </a:t>
            </a:r>
            <a:r>
              <a:rPr lang="hr-HR" sz="2000" dirty="0" err="1" smtClean="0"/>
              <a:t>tourists</a:t>
            </a:r>
            <a:r>
              <a:rPr lang="hr-HR" sz="2000" dirty="0" smtClean="0"/>
              <a:t> </a:t>
            </a:r>
            <a:r>
              <a:rPr lang="hr-HR" sz="2000" dirty="0" err="1"/>
              <a:t>from</a:t>
            </a:r>
            <a:r>
              <a:rPr lang="hr-HR" sz="2000" dirty="0"/>
              <a:t> </a:t>
            </a:r>
            <a:r>
              <a:rPr lang="hr-HR" sz="2000" dirty="0" err="1"/>
              <a:t>all</a:t>
            </a:r>
            <a:r>
              <a:rPr lang="hr-HR" sz="2000" dirty="0"/>
              <a:t> </a:t>
            </a:r>
            <a:r>
              <a:rPr lang="hr-HR" sz="2000" dirty="0" err="1"/>
              <a:t>around</a:t>
            </a:r>
            <a:r>
              <a:rPr lang="hr-HR" sz="2000" dirty="0"/>
              <a:t> </a:t>
            </a:r>
            <a:r>
              <a:rPr lang="hr-HR" sz="2000" dirty="0" err="1"/>
              <a:t>the</a:t>
            </a:r>
            <a:r>
              <a:rPr lang="hr-HR" sz="2000" dirty="0"/>
              <a:t> </a:t>
            </a:r>
            <a:r>
              <a:rPr lang="hr-HR" sz="2000" dirty="0" err="1"/>
              <a:t>world</a:t>
            </a:r>
            <a:r>
              <a:rPr lang="hr-HR" sz="2000" dirty="0"/>
              <a:t> </a:t>
            </a:r>
            <a:r>
              <a:rPr lang="hr-HR" sz="2000" dirty="0" err="1"/>
              <a:t>thanks</a:t>
            </a:r>
            <a:r>
              <a:rPr lang="hr-HR" sz="2000" dirty="0"/>
              <a:t> to </a:t>
            </a:r>
            <a:r>
              <a:rPr lang="hr-HR" sz="2000" dirty="0" err="1"/>
              <a:t>its</a:t>
            </a:r>
            <a:r>
              <a:rPr lang="hr-HR" sz="2000" dirty="0"/>
              <a:t> </a:t>
            </a:r>
            <a:r>
              <a:rPr lang="hr-HR" sz="2000" dirty="0" err="1" smtClean="0"/>
              <a:t>many</a:t>
            </a:r>
            <a:r>
              <a:rPr lang="hr-HR" sz="2000" dirty="0" smtClean="0"/>
              <a:t> </a:t>
            </a:r>
            <a:r>
              <a:rPr lang="hr-HR" sz="2000" dirty="0" err="1" smtClean="0"/>
              <a:t>ancient</a:t>
            </a:r>
            <a:r>
              <a:rPr lang="hr-HR" sz="2000" dirty="0" smtClean="0"/>
              <a:t> </a:t>
            </a:r>
            <a:r>
              <a:rPr lang="hr-HR" sz="2000" dirty="0" err="1" smtClean="0"/>
              <a:t>sights</a:t>
            </a:r>
            <a:r>
              <a:rPr lang="hr-HR" sz="2000" dirty="0" smtClean="0"/>
              <a:t>.</a:t>
            </a:r>
            <a:endParaRPr lang="hr-HR" sz="2000" dirty="0"/>
          </a:p>
          <a:p>
            <a:pPr marL="285750" indent="-285750">
              <a:buFontTx/>
              <a:buChar char="-"/>
            </a:pPr>
            <a:endParaRPr lang="hr-HR" dirty="0"/>
          </a:p>
          <a:p>
            <a:endParaRPr lang="hr-HR" dirty="0"/>
          </a:p>
        </p:txBody>
      </p:sp>
      <p:pic>
        <p:nvPicPr>
          <p:cNvPr id="8" name="Slika 7">
            <a:extLst>
              <a:ext uri="{FF2B5EF4-FFF2-40B4-BE49-F238E27FC236}">
                <a16:creationId xmlns:a16="http://schemas.microsoft.com/office/drawing/2014/main" id="{F2244853-2F4F-451C-9252-481F05AE97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6295" y="395013"/>
            <a:ext cx="1323364" cy="1505327"/>
          </a:xfrm>
          <a:prstGeom prst="rect">
            <a:avLst/>
          </a:prstGeom>
        </p:spPr>
      </p:pic>
      <p:pic>
        <p:nvPicPr>
          <p:cNvPr id="12" name="Slika 11">
            <a:extLst>
              <a:ext uri="{FF2B5EF4-FFF2-40B4-BE49-F238E27FC236}">
                <a16:creationId xmlns:a16="http://schemas.microsoft.com/office/drawing/2014/main" id="{B278BE0A-86AD-444A-9F0D-C3383C220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947" y="2181694"/>
            <a:ext cx="3308245" cy="3187816"/>
          </a:xfrm>
          <a:prstGeom prst="rect">
            <a:avLst/>
          </a:prstGeom>
          <a:ln>
            <a:noFill/>
          </a:ln>
          <a:effectLst>
            <a:softEdge rad="112500"/>
          </a:effectLst>
        </p:spPr>
      </p:pic>
      <p:sp>
        <p:nvSpPr>
          <p:cNvPr id="3" name="Rectangle 2"/>
          <p:cNvSpPr/>
          <p:nvPr/>
        </p:nvSpPr>
        <p:spPr>
          <a:xfrm>
            <a:off x="0" y="5853722"/>
            <a:ext cx="12192000" cy="31261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92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BFF2CCA-1771-4760-9AA0-44620D8798D0}"/>
              </a:ext>
            </a:extLst>
          </p:cNvPr>
          <p:cNvSpPr>
            <a:spLocks noGrp="1"/>
          </p:cNvSpPr>
          <p:nvPr>
            <p:ph type="title"/>
          </p:nvPr>
        </p:nvSpPr>
        <p:spPr>
          <a:xfrm>
            <a:off x="382207" y="343172"/>
            <a:ext cx="7562167" cy="942160"/>
          </a:xfrm>
        </p:spPr>
        <p:txBody>
          <a:bodyPr>
            <a:noAutofit/>
          </a:bodyPr>
          <a:lstStyle/>
          <a:p>
            <a:r>
              <a:rPr lang="hr-HR" b="1" i="1" dirty="0" err="1"/>
              <a:t>History</a:t>
            </a:r>
            <a:r>
              <a:rPr lang="hr-HR" b="1" i="1" dirty="0"/>
              <a:t> </a:t>
            </a:r>
            <a:r>
              <a:rPr lang="hr-HR" b="1" i="1" dirty="0" err="1"/>
              <a:t>of</a:t>
            </a:r>
            <a:r>
              <a:rPr lang="hr-HR" b="1" i="1" dirty="0"/>
              <a:t> </a:t>
            </a:r>
            <a:r>
              <a:rPr lang="hr-HR" b="1" i="1" dirty="0"/>
              <a:t>S</a:t>
            </a:r>
            <a:r>
              <a:rPr lang="hr-HR" b="1" i="1" dirty="0" smtClean="0"/>
              <a:t>plit </a:t>
            </a:r>
            <a:endParaRPr lang="hr-HR" b="1" i="1" dirty="0"/>
          </a:p>
        </p:txBody>
      </p:sp>
      <p:sp>
        <p:nvSpPr>
          <p:cNvPr id="5" name="TekstniOkvir 4">
            <a:extLst>
              <a:ext uri="{FF2B5EF4-FFF2-40B4-BE49-F238E27FC236}">
                <a16:creationId xmlns:a16="http://schemas.microsoft.com/office/drawing/2014/main" id="{DE033278-D0A1-4F72-AAE7-FF589B729BF0}"/>
              </a:ext>
            </a:extLst>
          </p:cNvPr>
          <p:cNvSpPr txBox="1"/>
          <p:nvPr/>
        </p:nvSpPr>
        <p:spPr>
          <a:xfrm>
            <a:off x="5649985" y="2973897"/>
            <a:ext cx="914400" cy="369332"/>
          </a:xfrm>
          <a:prstGeom prst="rect">
            <a:avLst/>
          </a:prstGeom>
          <a:noFill/>
        </p:spPr>
        <p:txBody>
          <a:bodyPr wrap="square" rtlCol="0">
            <a:spAutoFit/>
          </a:bodyPr>
          <a:lstStyle/>
          <a:p>
            <a:endParaRPr lang="hr-HR" dirty="0"/>
          </a:p>
        </p:txBody>
      </p:sp>
      <p:sp>
        <p:nvSpPr>
          <p:cNvPr id="6" name="TekstniOkvir 5">
            <a:extLst>
              <a:ext uri="{FF2B5EF4-FFF2-40B4-BE49-F238E27FC236}">
                <a16:creationId xmlns:a16="http://schemas.microsoft.com/office/drawing/2014/main" id="{3FAA05A9-922E-41F7-92E4-21E5613A4DC7}"/>
              </a:ext>
            </a:extLst>
          </p:cNvPr>
          <p:cNvSpPr txBox="1"/>
          <p:nvPr/>
        </p:nvSpPr>
        <p:spPr>
          <a:xfrm>
            <a:off x="256370" y="1597735"/>
            <a:ext cx="7813838" cy="4370427"/>
          </a:xfrm>
          <a:prstGeom prst="rect">
            <a:avLst/>
          </a:prstGeom>
          <a:noFill/>
        </p:spPr>
        <p:txBody>
          <a:bodyPr wrap="square" rtlCol="0">
            <a:spAutoFit/>
          </a:bodyPr>
          <a:lstStyle/>
          <a:p>
            <a:pPr marL="285750" indent="-285750">
              <a:buFontTx/>
              <a:buChar char="-"/>
            </a:pPr>
            <a:r>
              <a:rPr lang="hr-HR" sz="2000" dirty="0" err="1" smtClean="0"/>
              <a:t>The</a:t>
            </a:r>
            <a:r>
              <a:rPr lang="hr-HR" sz="2000" dirty="0" smtClean="0"/>
              <a:t> </a:t>
            </a:r>
            <a:r>
              <a:rPr lang="hr-HR" sz="2000" dirty="0" err="1" smtClean="0"/>
              <a:t>city</a:t>
            </a:r>
            <a:r>
              <a:rPr lang="hr-HR" sz="2000" dirty="0" smtClean="0"/>
              <a:t> </a:t>
            </a:r>
            <a:r>
              <a:rPr lang="hr-HR" sz="2000" dirty="0" err="1"/>
              <a:t>was</a:t>
            </a:r>
            <a:r>
              <a:rPr lang="hr-HR" sz="2000" dirty="0"/>
              <a:t> </a:t>
            </a:r>
            <a:r>
              <a:rPr lang="hr-HR" sz="2000" dirty="0" err="1"/>
              <a:t>built</a:t>
            </a:r>
            <a:r>
              <a:rPr lang="hr-HR" sz="2000" dirty="0"/>
              <a:t> as a </a:t>
            </a:r>
            <a:r>
              <a:rPr lang="hr-HR" sz="2000" dirty="0" err="1"/>
              <a:t>G</a:t>
            </a:r>
            <a:r>
              <a:rPr lang="hr-HR" sz="2000" dirty="0" err="1" smtClean="0"/>
              <a:t>reek</a:t>
            </a:r>
            <a:r>
              <a:rPr lang="hr-HR" sz="2000" dirty="0" smtClean="0"/>
              <a:t> </a:t>
            </a:r>
            <a:r>
              <a:rPr lang="hr-HR" sz="2000" dirty="0" err="1"/>
              <a:t>colony</a:t>
            </a:r>
            <a:r>
              <a:rPr lang="hr-HR" sz="2000" dirty="0"/>
              <a:t> </a:t>
            </a:r>
            <a:r>
              <a:rPr lang="hr-HR" sz="2000" dirty="0" err="1"/>
              <a:t>Aspalathos</a:t>
            </a:r>
            <a:r>
              <a:rPr lang="hr-HR" sz="2000" dirty="0"/>
              <a:t> </a:t>
            </a:r>
            <a:r>
              <a:rPr lang="hr-HR" sz="2000" dirty="0" err="1" smtClean="0"/>
              <a:t>in</a:t>
            </a:r>
            <a:r>
              <a:rPr lang="hr-HR" sz="2000" dirty="0" smtClean="0"/>
              <a:t> </a:t>
            </a:r>
            <a:r>
              <a:rPr lang="hr-HR" sz="2000" dirty="0" err="1" smtClean="0"/>
              <a:t>the</a:t>
            </a:r>
            <a:r>
              <a:rPr lang="hr-HR" sz="2000" dirty="0" smtClean="0"/>
              <a:t> </a:t>
            </a:r>
            <a:r>
              <a:rPr lang="hr-HR" sz="2000" dirty="0" err="1"/>
              <a:t>third</a:t>
            </a:r>
            <a:r>
              <a:rPr lang="hr-HR" sz="2000" dirty="0"/>
              <a:t> – </a:t>
            </a:r>
            <a:r>
              <a:rPr lang="hr-HR" sz="2000" dirty="0" err="1"/>
              <a:t>fourth</a:t>
            </a:r>
            <a:r>
              <a:rPr lang="hr-HR" sz="2000" dirty="0"/>
              <a:t> </a:t>
            </a:r>
            <a:r>
              <a:rPr lang="hr-HR" sz="2000" dirty="0" err="1" smtClean="0"/>
              <a:t>centrury</a:t>
            </a:r>
            <a:r>
              <a:rPr lang="hr-HR" sz="2000" dirty="0"/>
              <a:t> </a:t>
            </a:r>
            <a:r>
              <a:rPr lang="hr-HR" sz="2000" dirty="0" smtClean="0"/>
              <a:t>BC.</a:t>
            </a:r>
            <a:endParaRPr lang="hr-HR" sz="2000" dirty="0"/>
          </a:p>
          <a:p>
            <a:pPr marL="285750" indent="-285750">
              <a:buFontTx/>
              <a:buChar char="-"/>
            </a:pPr>
            <a:endParaRPr lang="hr-HR" sz="2000" dirty="0"/>
          </a:p>
          <a:p>
            <a:pPr marL="285750" indent="-285750">
              <a:buFontTx/>
              <a:buChar char="-"/>
            </a:pPr>
            <a:r>
              <a:rPr lang="hr-HR" sz="2000" dirty="0" err="1"/>
              <a:t>Later</a:t>
            </a:r>
            <a:r>
              <a:rPr lang="hr-HR" sz="2000" dirty="0"/>
              <a:t> </a:t>
            </a:r>
            <a:r>
              <a:rPr lang="hr-HR" sz="2000" dirty="0" err="1"/>
              <a:t>it</a:t>
            </a:r>
            <a:r>
              <a:rPr lang="hr-HR" sz="2000" dirty="0"/>
              <a:t> </a:t>
            </a:r>
            <a:r>
              <a:rPr lang="hr-HR" sz="2000" dirty="0" err="1"/>
              <a:t>became</a:t>
            </a:r>
            <a:r>
              <a:rPr lang="hr-HR" sz="2000" dirty="0"/>
              <a:t> </a:t>
            </a:r>
            <a:r>
              <a:rPr lang="hr-HR" sz="2000" dirty="0" err="1" smtClean="0"/>
              <a:t>the</a:t>
            </a:r>
            <a:r>
              <a:rPr lang="hr-HR" sz="2000" dirty="0" smtClean="0"/>
              <a:t> </a:t>
            </a:r>
            <a:r>
              <a:rPr lang="hr-HR" sz="2000" dirty="0" err="1"/>
              <a:t>residence</a:t>
            </a:r>
            <a:r>
              <a:rPr lang="hr-HR" sz="2000" dirty="0"/>
              <a:t> </a:t>
            </a:r>
            <a:r>
              <a:rPr lang="hr-HR" sz="2000" dirty="0" err="1"/>
              <a:t>of</a:t>
            </a:r>
            <a:r>
              <a:rPr lang="hr-HR" sz="2000" dirty="0"/>
              <a:t> </a:t>
            </a:r>
            <a:r>
              <a:rPr lang="hr-HR" sz="2000" dirty="0" err="1" smtClean="0"/>
              <a:t>the</a:t>
            </a:r>
            <a:r>
              <a:rPr lang="hr-HR" sz="2000" dirty="0" smtClean="0"/>
              <a:t> Roman </a:t>
            </a:r>
            <a:r>
              <a:rPr lang="hr-HR" sz="2000" dirty="0" err="1"/>
              <a:t>Emperor</a:t>
            </a:r>
            <a:r>
              <a:rPr lang="hr-HR" sz="2000" dirty="0"/>
              <a:t> </a:t>
            </a:r>
            <a:r>
              <a:rPr lang="hr-HR" sz="2000" dirty="0" err="1" smtClean="0"/>
              <a:t>Diokletian</a:t>
            </a:r>
            <a:r>
              <a:rPr lang="hr-HR" sz="2000" dirty="0"/>
              <a:t>.</a:t>
            </a:r>
          </a:p>
          <a:p>
            <a:pPr marL="285750" indent="-285750">
              <a:buFontTx/>
              <a:buChar char="-"/>
            </a:pPr>
            <a:endParaRPr lang="hr-HR" sz="2000" dirty="0"/>
          </a:p>
          <a:p>
            <a:pPr marL="285750" indent="-285750">
              <a:buFontTx/>
              <a:buChar char="-"/>
            </a:pPr>
            <a:r>
              <a:rPr lang="hr-HR" sz="2000" dirty="0"/>
              <a:t>In </a:t>
            </a:r>
            <a:r>
              <a:rPr lang="hr-HR" sz="2000" dirty="0" err="1" smtClean="0"/>
              <a:t>the</a:t>
            </a:r>
            <a:r>
              <a:rPr lang="hr-HR" sz="2000" dirty="0" smtClean="0"/>
              <a:t> </a:t>
            </a:r>
            <a:r>
              <a:rPr lang="hr-HR" sz="2000" dirty="0" err="1" smtClean="0"/>
              <a:t>seventh</a:t>
            </a:r>
            <a:r>
              <a:rPr lang="hr-HR" sz="2000" dirty="0" smtClean="0"/>
              <a:t> </a:t>
            </a:r>
            <a:r>
              <a:rPr lang="hr-HR" sz="2000" dirty="0" err="1" smtClean="0"/>
              <a:t>century</a:t>
            </a:r>
            <a:r>
              <a:rPr lang="hr-HR" sz="2000" dirty="0" smtClean="0"/>
              <a:t> </a:t>
            </a:r>
            <a:r>
              <a:rPr lang="hr-HR" sz="2000" dirty="0" err="1" smtClean="0"/>
              <a:t>Slavic</a:t>
            </a:r>
            <a:r>
              <a:rPr lang="hr-HR" sz="2000" dirty="0" smtClean="0"/>
              <a:t> </a:t>
            </a:r>
            <a:r>
              <a:rPr lang="hr-HR" sz="2000" dirty="0" err="1" smtClean="0"/>
              <a:t>tribes</a:t>
            </a:r>
            <a:r>
              <a:rPr lang="hr-HR" sz="2000" dirty="0" smtClean="0"/>
              <a:t> </a:t>
            </a:r>
            <a:r>
              <a:rPr lang="hr-HR" sz="2000" dirty="0" err="1" smtClean="0"/>
              <a:t>populated</a:t>
            </a:r>
            <a:r>
              <a:rPr lang="hr-HR" sz="2000" dirty="0" smtClean="0"/>
              <a:t> </a:t>
            </a:r>
            <a:r>
              <a:rPr lang="hr-HR" sz="2000" dirty="0" err="1"/>
              <a:t>that</a:t>
            </a:r>
            <a:r>
              <a:rPr lang="hr-HR" sz="2000" dirty="0"/>
              <a:t> </a:t>
            </a:r>
            <a:r>
              <a:rPr lang="hr-HR" sz="2000" dirty="0" err="1"/>
              <a:t>part</a:t>
            </a:r>
            <a:r>
              <a:rPr lang="hr-HR" sz="2000" dirty="0"/>
              <a:t> </a:t>
            </a:r>
            <a:r>
              <a:rPr lang="hr-HR" sz="2000" dirty="0" err="1"/>
              <a:t>of</a:t>
            </a:r>
            <a:r>
              <a:rPr lang="hr-HR" sz="2000" dirty="0"/>
              <a:t> </a:t>
            </a:r>
            <a:r>
              <a:rPr lang="hr-HR" sz="2000" dirty="0" smtClean="0"/>
              <a:t>Europe.</a:t>
            </a:r>
            <a:endParaRPr lang="hr-HR" sz="2000" dirty="0"/>
          </a:p>
          <a:p>
            <a:endParaRPr lang="hr-HR" sz="2000" dirty="0"/>
          </a:p>
          <a:p>
            <a:pPr marL="285750" indent="-285750">
              <a:buFontTx/>
              <a:buChar char="-"/>
            </a:pPr>
            <a:r>
              <a:rPr lang="hr-HR" sz="2000" dirty="0" err="1"/>
              <a:t>It</a:t>
            </a:r>
            <a:r>
              <a:rPr lang="hr-HR" sz="2000" dirty="0"/>
              <a:t> </a:t>
            </a:r>
            <a:r>
              <a:rPr lang="hr-HR" sz="2000" dirty="0" err="1"/>
              <a:t>was</a:t>
            </a:r>
            <a:r>
              <a:rPr lang="hr-HR" sz="2000" dirty="0"/>
              <a:t> </a:t>
            </a:r>
            <a:r>
              <a:rPr lang="hr-HR" sz="2000" dirty="0" err="1"/>
              <a:t>occupied</a:t>
            </a:r>
            <a:r>
              <a:rPr lang="hr-HR" sz="2000" dirty="0"/>
              <a:t> </a:t>
            </a:r>
            <a:r>
              <a:rPr lang="hr-HR" sz="2000" dirty="0" err="1"/>
              <a:t>by</a:t>
            </a:r>
            <a:r>
              <a:rPr lang="hr-HR" sz="2000" dirty="0"/>
              <a:t> </a:t>
            </a:r>
            <a:r>
              <a:rPr lang="hr-HR" sz="2000" dirty="0" err="1"/>
              <a:t>the</a:t>
            </a:r>
            <a:r>
              <a:rPr lang="hr-HR" sz="2000" dirty="0"/>
              <a:t> </a:t>
            </a:r>
            <a:r>
              <a:rPr lang="hr-HR" sz="2000" dirty="0" err="1"/>
              <a:t>Austrian</a:t>
            </a:r>
            <a:r>
              <a:rPr lang="hr-HR" sz="2000" dirty="0"/>
              <a:t> Empire </a:t>
            </a:r>
            <a:r>
              <a:rPr lang="hr-HR" sz="2000" dirty="0" err="1"/>
              <a:t>in</a:t>
            </a:r>
            <a:r>
              <a:rPr lang="hr-HR" sz="2000" dirty="0"/>
              <a:t> 1813. </a:t>
            </a:r>
            <a:r>
              <a:rPr lang="hr-HR" sz="2000" dirty="0" err="1"/>
              <a:t>It</a:t>
            </a:r>
            <a:r>
              <a:rPr lang="hr-HR" sz="2000" dirty="0"/>
              <a:t> </a:t>
            </a:r>
            <a:r>
              <a:rPr lang="hr-HR" sz="2000" dirty="0" err="1"/>
              <a:t>remained</a:t>
            </a:r>
            <a:r>
              <a:rPr lang="hr-HR" sz="2000" dirty="0"/>
              <a:t> </a:t>
            </a:r>
            <a:r>
              <a:rPr lang="hr-HR" sz="2000" dirty="0" err="1" smtClean="0"/>
              <a:t>part</a:t>
            </a:r>
            <a:r>
              <a:rPr lang="hr-HR" sz="2000" dirty="0" smtClean="0"/>
              <a:t> </a:t>
            </a:r>
            <a:r>
              <a:rPr lang="hr-HR" sz="2000" dirty="0" err="1"/>
              <a:t>of</a:t>
            </a:r>
            <a:r>
              <a:rPr lang="hr-HR" sz="2000" dirty="0"/>
              <a:t> </a:t>
            </a:r>
            <a:r>
              <a:rPr lang="hr-HR" sz="2000" dirty="0" err="1"/>
              <a:t>Austrian</a:t>
            </a:r>
            <a:r>
              <a:rPr lang="hr-HR" sz="2000" dirty="0"/>
              <a:t> </a:t>
            </a:r>
            <a:r>
              <a:rPr lang="hr-HR" sz="2000" dirty="0" err="1"/>
              <a:t>Kingdom</a:t>
            </a:r>
            <a:r>
              <a:rPr lang="hr-HR" sz="2000" dirty="0"/>
              <a:t> </a:t>
            </a:r>
            <a:r>
              <a:rPr lang="hr-HR" sz="2000" dirty="0" err="1"/>
              <a:t>of</a:t>
            </a:r>
            <a:r>
              <a:rPr lang="hr-HR" sz="2000" dirty="0"/>
              <a:t> </a:t>
            </a:r>
            <a:r>
              <a:rPr lang="hr-HR" sz="2000" dirty="0" err="1"/>
              <a:t>Dalmatia</a:t>
            </a:r>
            <a:r>
              <a:rPr lang="hr-HR" sz="2000" dirty="0"/>
              <a:t> </a:t>
            </a:r>
            <a:r>
              <a:rPr lang="hr-HR" sz="2000" dirty="0" err="1"/>
              <a:t>until</a:t>
            </a:r>
            <a:r>
              <a:rPr lang="hr-HR" sz="2000" dirty="0"/>
              <a:t> </a:t>
            </a:r>
            <a:r>
              <a:rPr lang="hr-HR" sz="2000" dirty="0" err="1"/>
              <a:t>the</a:t>
            </a:r>
            <a:r>
              <a:rPr lang="hr-HR" sz="2000" dirty="0"/>
              <a:t> </a:t>
            </a:r>
            <a:r>
              <a:rPr lang="hr-HR" sz="2000" dirty="0" err="1"/>
              <a:t>fall</a:t>
            </a:r>
            <a:r>
              <a:rPr lang="hr-HR" sz="2000" dirty="0"/>
              <a:t> </a:t>
            </a:r>
            <a:r>
              <a:rPr lang="hr-HR" sz="2000" dirty="0" err="1"/>
              <a:t>of</a:t>
            </a:r>
            <a:r>
              <a:rPr lang="hr-HR" sz="2000" dirty="0"/>
              <a:t> Austro-</a:t>
            </a:r>
            <a:r>
              <a:rPr lang="hr-HR" sz="2000" dirty="0" err="1"/>
              <a:t>Hungary</a:t>
            </a:r>
            <a:r>
              <a:rPr lang="hr-HR" sz="2000" dirty="0"/>
              <a:t> </a:t>
            </a:r>
            <a:r>
              <a:rPr lang="hr-HR" sz="2000" dirty="0" err="1"/>
              <a:t>with</a:t>
            </a:r>
            <a:r>
              <a:rPr lang="hr-HR" sz="2000" dirty="0"/>
              <a:t> </a:t>
            </a:r>
            <a:r>
              <a:rPr lang="hr-HR" sz="2000" dirty="0" err="1"/>
              <a:t>the</a:t>
            </a:r>
            <a:r>
              <a:rPr lang="hr-HR" sz="2000" dirty="0"/>
              <a:t> </a:t>
            </a:r>
            <a:r>
              <a:rPr lang="hr-HR" sz="2000" dirty="0" err="1"/>
              <a:t>end</a:t>
            </a:r>
            <a:r>
              <a:rPr lang="hr-HR" sz="2000" dirty="0"/>
              <a:t> </a:t>
            </a:r>
            <a:r>
              <a:rPr lang="hr-HR" sz="2000" dirty="0" err="1"/>
              <a:t>of</a:t>
            </a:r>
            <a:r>
              <a:rPr lang="hr-HR" sz="2000" dirty="0"/>
              <a:t> </a:t>
            </a:r>
            <a:r>
              <a:rPr lang="hr-HR" sz="2000" dirty="0" smtClean="0"/>
              <a:t>WWI </a:t>
            </a:r>
            <a:r>
              <a:rPr lang="hr-HR" sz="2000" dirty="0" err="1"/>
              <a:t>in</a:t>
            </a:r>
            <a:r>
              <a:rPr lang="hr-HR" sz="2000" dirty="0"/>
              <a:t> 1918. </a:t>
            </a:r>
            <a:r>
              <a:rPr lang="hr-HR" sz="2000" dirty="0" err="1"/>
              <a:t>and</a:t>
            </a:r>
            <a:r>
              <a:rPr lang="hr-HR" sz="2000" dirty="0"/>
              <a:t> </a:t>
            </a:r>
            <a:r>
              <a:rPr lang="hr-HR" sz="2000" dirty="0" err="1"/>
              <a:t>formation</a:t>
            </a:r>
            <a:r>
              <a:rPr lang="hr-HR" sz="2000" dirty="0"/>
              <a:t> </a:t>
            </a:r>
            <a:r>
              <a:rPr lang="hr-HR" sz="2000" dirty="0" err="1"/>
              <a:t>of</a:t>
            </a:r>
            <a:r>
              <a:rPr lang="hr-HR" sz="2000" dirty="0"/>
              <a:t> </a:t>
            </a:r>
            <a:r>
              <a:rPr lang="hr-HR" sz="2000" dirty="0" err="1" smtClean="0"/>
              <a:t>the</a:t>
            </a:r>
            <a:r>
              <a:rPr lang="hr-HR" sz="2000" dirty="0" smtClean="0"/>
              <a:t> </a:t>
            </a:r>
            <a:r>
              <a:rPr lang="hr-HR" sz="2000" dirty="0" err="1" smtClean="0"/>
              <a:t>Kingdom</a:t>
            </a:r>
            <a:r>
              <a:rPr lang="hr-HR" sz="2000" dirty="0" smtClean="0"/>
              <a:t> </a:t>
            </a:r>
            <a:r>
              <a:rPr lang="hr-HR" sz="2000" dirty="0" err="1"/>
              <a:t>of</a:t>
            </a:r>
            <a:r>
              <a:rPr lang="hr-HR" sz="2000" dirty="0"/>
              <a:t> </a:t>
            </a:r>
            <a:r>
              <a:rPr lang="hr-HR" sz="2000" dirty="0" err="1"/>
              <a:t>Yugoslavia</a:t>
            </a:r>
            <a:endParaRPr lang="hr-HR" sz="2000" dirty="0"/>
          </a:p>
          <a:p>
            <a:pPr marL="285750" indent="-285750">
              <a:buFontTx/>
              <a:buChar char="-"/>
            </a:pPr>
            <a:endParaRPr lang="hr-HR" sz="2000" dirty="0"/>
          </a:p>
          <a:p>
            <a:pPr marL="285750" indent="-285750">
              <a:buFontTx/>
              <a:buChar char="-"/>
            </a:pPr>
            <a:endParaRPr lang="hr-HR" sz="2000" dirty="0"/>
          </a:p>
          <a:p>
            <a:pPr marL="285750" indent="-285750">
              <a:buFontTx/>
              <a:buChar char="-"/>
            </a:pPr>
            <a:endParaRPr lang="hr-HR" sz="2000" dirty="0"/>
          </a:p>
          <a:p>
            <a:pPr marL="285750" indent="-285750">
              <a:buFontTx/>
              <a:buChar char="-"/>
            </a:pPr>
            <a:endParaRPr lang="hr-HR" dirty="0"/>
          </a:p>
        </p:txBody>
      </p:sp>
      <p:pic>
        <p:nvPicPr>
          <p:cNvPr id="8" name="Slika 7">
            <a:extLst>
              <a:ext uri="{FF2B5EF4-FFF2-40B4-BE49-F238E27FC236}">
                <a16:creationId xmlns:a16="http://schemas.microsoft.com/office/drawing/2014/main" id="{8FCD2C6B-0F80-4AB7-9507-4EF095591D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0661" y="1671788"/>
            <a:ext cx="3169131" cy="2304823"/>
          </a:xfrm>
          <a:prstGeom prst="rect">
            <a:avLst/>
          </a:prstGeom>
          <a:ln>
            <a:noFill/>
          </a:ln>
          <a:effectLst>
            <a:softEdge rad="112500"/>
          </a:effectLst>
        </p:spPr>
      </p:pic>
      <p:sp>
        <p:nvSpPr>
          <p:cNvPr id="9" name="TekstniOkvir 8">
            <a:extLst>
              <a:ext uri="{FF2B5EF4-FFF2-40B4-BE49-F238E27FC236}">
                <a16:creationId xmlns:a16="http://schemas.microsoft.com/office/drawing/2014/main" id="{1FB59007-C5FF-46A0-B2C7-9CC834F37120}"/>
              </a:ext>
            </a:extLst>
          </p:cNvPr>
          <p:cNvSpPr txBox="1"/>
          <p:nvPr/>
        </p:nvSpPr>
        <p:spPr>
          <a:xfrm>
            <a:off x="9022870" y="4267772"/>
            <a:ext cx="3169130" cy="369332"/>
          </a:xfrm>
          <a:prstGeom prst="rect">
            <a:avLst/>
          </a:prstGeom>
          <a:noFill/>
        </p:spPr>
        <p:txBody>
          <a:bodyPr wrap="square" rtlCol="0">
            <a:spAutoFit/>
          </a:bodyPr>
          <a:lstStyle/>
          <a:p>
            <a:r>
              <a:rPr lang="hr-HR" dirty="0" err="1"/>
              <a:t>Diocletian’s</a:t>
            </a:r>
            <a:r>
              <a:rPr lang="hr-HR" dirty="0"/>
              <a:t> </a:t>
            </a:r>
            <a:r>
              <a:rPr lang="hr-HR" dirty="0" err="1"/>
              <a:t>Palace</a:t>
            </a:r>
            <a:r>
              <a:rPr lang="hr-HR" dirty="0"/>
              <a:t>, 305. y.</a:t>
            </a:r>
          </a:p>
        </p:txBody>
      </p:sp>
      <p:sp>
        <p:nvSpPr>
          <p:cNvPr id="3" name="Rectangle 2"/>
          <p:cNvSpPr/>
          <p:nvPr/>
        </p:nvSpPr>
        <p:spPr>
          <a:xfrm>
            <a:off x="0" y="5860701"/>
            <a:ext cx="12192000" cy="32433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86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7018215"/>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82F59051-933F-4C88-9924-6A0A3D3B60FB}"/>
              </a:ext>
            </a:extLst>
          </p:cNvPr>
          <p:cNvSpPr>
            <a:spLocks noGrp="1"/>
          </p:cNvSpPr>
          <p:nvPr>
            <p:ph type="title"/>
          </p:nvPr>
        </p:nvSpPr>
        <p:spPr>
          <a:xfrm>
            <a:off x="369115" y="225368"/>
            <a:ext cx="8534401" cy="831288"/>
          </a:xfrm>
        </p:spPr>
        <p:txBody>
          <a:bodyPr>
            <a:normAutofit/>
          </a:bodyPr>
          <a:lstStyle/>
          <a:p>
            <a:r>
              <a:rPr lang="hr-HR" b="1" i="1" dirty="0" err="1"/>
              <a:t>Culture</a:t>
            </a:r>
            <a:r>
              <a:rPr lang="hr-HR" b="1" dirty="0"/>
              <a:t> </a:t>
            </a:r>
            <a:r>
              <a:rPr lang="hr-HR" b="1" dirty="0" err="1"/>
              <a:t>of</a:t>
            </a:r>
            <a:r>
              <a:rPr lang="hr-HR" b="1" dirty="0"/>
              <a:t> </a:t>
            </a:r>
            <a:r>
              <a:rPr lang="hr-HR" b="1" dirty="0" err="1"/>
              <a:t>split</a:t>
            </a:r>
            <a:endParaRPr lang="hr-HR" b="1" dirty="0"/>
          </a:p>
        </p:txBody>
      </p:sp>
      <p:sp>
        <p:nvSpPr>
          <p:cNvPr id="4" name="TekstniOkvir 3">
            <a:extLst>
              <a:ext uri="{FF2B5EF4-FFF2-40B4-BE49-F238E27FC236}">
                <a16:creationId xmlns:a16="http://schemas.microsoft.com/office/drawing/2014/main" id="{0D51A3B2-25C3-4694-8D89-EE7A4C6307F3}"/>
              </a:ext>
            </a:extLst>
          </p:cNvPr>
          <p:cNvSpPr txBox="1"/>
          <p:nvPr/>
        </p:nvSpPr>
        <p:spPr>
          <a:xfrm>
            <a:off x="369114" y="1199628"/>
            <a:ext cx="3858935" cy="4308872"/>
          </a:xfrm>
          <a:prstGeom prst="rect">
            <a:avLst/>
          </a:prstGeom>
          <a:noFill/>
        </p:spPr>
        <p:txBody>
          <a:bodyPr wrap="square" rtlCol="0">
            <a:spAutoFit/>
          </a:bodyPr>
          <a:lstStyle/>
          <a:p>
            <a:r>
              <a:rPr lang="hr-HR" sz="2000" dirty="0"/>
              <a:t>CULTURAL SIGHTS</a:t>
            </a:r>
          </a:p>
          <a:p>
            <a:endParaRPr lang="hr-HR" sz="2000" dirty="0"/>
          </a:p>
          <a:p>
            <a:pPr marL="285750" indent="-285750">
              <a:buFontTx/>
              <a:buChar char="-"/>
            </a:pPr>
            <a:r>
              <a:rPr lang="hr-HR" dirty="0" err="1"/>
              <a:t>Diocletian’s</a:t>
            </a:r>
            <a:r>
              <a:rPr lang="hr-HR" dirty="0"/>
              <a:t> </a:t>
            </a:r>
            <a:r>
              <a:rPr lang="hr-HR" dirty="0" err="1"/>
              <a:t>palace</a:t>
            </a:r>
            <a:endParaRPr lang="hr-HR" dirty="0"/>
          </a:p>
          <a:p>
            <a:pPr marL="285750" indent="-285750">
              <a:buFontTx/>
              <a:buChar char="-"/>
            </a:pPr>
            <a:endParaRPr lang="hr-HR" dirty="0"/>
          </a:p>
          <a:p>
            <a:pPr marL="285750" indent="-285750">
              <a:buFontTx/>
              <a:buChar char="-"/>
            </a:pPr>
            <a:r>
              <a:rPr lang="hr-HR" dirty="0" err="1"/>
              <a:t>Basements</a:t>
            </a:r>
            <a:r>
              <a:rPr lang="hr-HR" dirty="0"/>
              <a:t> </a:t>
            </a:r>
            <a:r>
              <a:rPr lang="hr-HR" dirty="0" err="1"/>
              <a:t>of</a:t>
            </a:r>
            <a:r>
              <a:rPr lang="hr-HR" dirty="0"/>
              <a:t> </a:t>
            </a:r>
            <a:r>
              <a:rPr lang="hr-HR" dirty="0" err="1"/>
              <a:t>Diocletian’s</a:t>
            </a:r>
            <a:r>
              <a:rPr lang="hr-HR" dirty="0"/>
              <a:t> </a:t>
            </a:r>
            <a:r>
              <a:rPr lang="hr-HR" dirty="0" err="1"/>
              <a:t>palace</a:t>
            </a:r>
            <a:endParaRPr lang="hr-HR" dirty="0"/>
          </a:p>
          <a:p>
            <a:pPr marL="285750" indent="-285750">
              <a:buFontTx/>
              <a:buChar char="-"/>
            </a:pPr>
            <a:endParaRPr lang="hr-HR" dirty="0"/>
          </a:p>
          <a:p>
            <a:pPr marL="285750" indent="-285750">
              <a:buFontTx/>
              <a:buChar char="-"/>
            </a:pPr>
            <a:r>
              <a:rPr lang="hr-HR" dirty="0" err="1"/>
              <a:t>Peristyle</a:t>
            </a:r>
            <a:endParaRPr lang="hr-HR" dirty="0"/>
          </a:p>
          <a:p>
            <a:r>
              <a:rPr lang="hr-HR" dirty="0"/>
              <a:t> </a:t>
            </a:r>
          </a:p>
          <a:p>
            <a:pPr marL="285750" indent="-285750">
              <a:buFontTx/>
              <a:buChar char="-"/>
            </a:pPr>
            <a:r>
              <a:rPr lang="hr-HR" dirty="0" err="1"/>
              <a:t>Jupiter’s</a:t>
            </a:r>
            <a:r>
              <a:rPr lang="hr-HR" dirty="0"/>
              <a:t> </a:t>
            </a:r>
            <a:r>
              <a:rPr lang="hr-HR" dirty="0" err="1"/>
              <a:t>temple</a:t>
            </a:r>
            <a:endParaRPr lang="hr-HR" dirty="0"/>
          </a:p>
          <a:p>
            <a:pPr marL="285750" indent="-285750">
              <a:buFontTx/>
              <a:buChar char="-"/>
            </a:pPr>
            <a:endParaRPr lang="hr-HR" dirty="0"/>
          </a:p>
          <a:p>
            <a:pPr marL="285750" indent="-285750">
              <a:buFontTx/>
              <a:buChar char="-"/>
            </a:pPr>
            <a:r>
              <a:rPr lang="hr-HR" dirty="0" err="1"/>
              <a:t>Cathedral</a:t>
            </a:r>
            <a:r>
              <a:rPr lang="hr-HR" dirty="0"/>
              <a:t> </a:t>
            </a:r>
            <a:r>
              <a:rPr lang="hr-HR" dirty="0" err="1"/>
              <a:t>of</a:t>
            </a:r>
            <a:r>
              <a:rPr lang="hr-HR" dirty="0"/>
              <a:t> St. Duje</a:t>
            </a:r>
          </a:p>
          <a:p>
            <a:pPr marL="285750" indent="-285750">
              <a:buFontTx/>
              <a:buChar char="-"/>
            </a:pPr>
            <a:endParaRPr lang="hr-HR" dirty="0"/>
          </a:p>
          <a:p>
            <a:pPr marL="285750" indent="-285750">
              <a:buFontTx/>
              <a:buChar char="-"/>
            </a:pPr>
            <a:r>
              <a:rPr lang="hr-HR" dirty="0" err="1"/>
              <a:t>Procurator</a:t>
            </a:r>
            <a:endParaRPr lang="hr-HR" dirty="0"/>
          </a:p>
          <a:p>
            <a:pPr marL="285750" indent="-285750">
              <a:buFontTx/>
              <a:buChar char="-"/>
            </a:pPr>
            <a:endParaRPr lang="hr-HR" dirty="0"/>
          </a:p>
          <a:p>
            <a:pPr marL="285750" indent="-285750">
              <a:buFontTx/>
              <a:buChar char="-"/>
            </a:pPr>
            <a:r>
              <a:rPr lang="hr-HR" dirty="0"/>
              <a:t>Gripe </a:t>
            </a:r>
            <a:r>
              <a:rPr lang="hr-HR" dirty="0" err="1"/>
              <a:t>Fortress</a:t>
            </a:r>
            <a:endParaRPr lang="hr-HR" dirty="0"/>
          </a:p>
        </p:txBody>
      </p:sp>
      <p:pic>
        <p:nvPicPr>
          <p:cNvPr id="9" name="Slika 8">
            <a:extLst>
              <a:ext uri="{FF2B5EF4-FFF2-40B4-BE49-F238E27FC236}">
                <a16:creationId xmlns:a16="http://schemas.microsoft.com/office/drawing/2014/main" id="{D9B0789B-F494-43AE-9CD4-1A12E497E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1689" y="965167"/>
            <a:ext cx="2287044" cy="1524695"/>
          </a:xfrm>
          <a:prstGeom prst="rect">
            <a:avLst/>
          </a:prstGeom>
        </p:spPr>
      </p:pic>
      <p:sp>
        <p:nvSpPr>
          <p:cNvPr id="10" name="TekstniOkvir 9">
            <a:extLst>
              <a:ext uri="{FF2B5EF4-FFF2-40B4-BE49-F238E27FC236}">
                <a16:creationId xmlns:a16="http://schemas.microsoft.com/office/drawing/2014/main" id="{59521DE2-99E5-43C7-82E2-06F7378CF4F8}"/>
              </a:ext>
            </a:extLst>
          </p:cNvPr>
          <p:cNvSpPr txBox="1"/>
          <p:nvPr/>
        </p:nvSpPr>
        <p:spPr>
          <a:xfrm>
            <a:off x="4739780" y="2632830"/>
            <a:ext cx="2390862" cy="369332"/>
          </a:xfrm>
          <a:prstGeom prst="rect">
            <a:avLst/>
          </a:prstGeom>
          <a:noFill/>
        </p:spPr>
        <p:txBody>
          <a:bodyPr wrap="square" rtlCol="0">
            <a:spAutoFit/>
          </a:bodyPr>
          <a:lstStyle/>
          <a:p>
            <a:r>
              <a:rPr lang="hr-HR" dirty="0" err="1"/>
              <a:t>Diocletian’s</a:t>
            </a:r>
            <a:r>
              <a:rPr lang="hr-HR" dirty="0"/>
              <a:t> </a:t>
            </a:r>
            <a:r>
              <a:rPr lang="hr-HR" dirty="0" err="1"/>
              <a:t>palace</a:t>
            </a:r>
            <a:endParaRPr lang="hr-HR" dirty="0"/>
          </a:p>
        </p:txBody>
      </p:sp>
      <p:pic>
        <p:nvPicPr>
          <p:cNvPr id="12" name="Slika 11">
            <a:extLst>
              <a:ext uri="{FF2B5EF4-FFF2-40B4-BE49-F238E27FC236}">
                <a16:creationId xmlns:a16="http://schemas.microsoft.com/office/drawing/2014/main" id="{A4F96EA8-ED9F-4397-8EDD-E2B636CB40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0873" y="3354063"/>
            <a:ext cx="2309769" cy="1732327"/>
          </a:xfrm>
          <a:prstGeom prst="rect">
            <a:avLst/>
          </a:prstGeom>
        </p:spPr>
      </p:pic>
      <p:sp>
        <p:nvSpPr>
          <p:cNvPr id="13" name="TekstniOkvir 12">
            <a:extLst>
              <a:ext uri="{FF2B5EF4-FFF2-40B4-BE49-F238E27FC236}">
                <a16:creationId xmlns:a16="http://schemas.microsoft.com/office/drawing/2014/main" id="{DFC45838-119F-4A18-9B53-0389BF481F7B}"/>
              </a:ext>
            </a:extLst>
          </p:cNvPr>
          <p:cNvSpPr txBox="1"/>
          <p:nvPr/>
        </p:nvSpPr>
        <p:spPr>
          <a:xfrm>
            <a:off x="5383113" y="5160587"/>
            <a:ext cx="1104196" cy="369332"/>
          </a:xfrm>
          <a:prstGeom prst="rect">
            <a:avLst/>
          </a:prstGeom>
          <a:noFill/>
        </p:spPr>
        <p:txBody>
          <a:bodyPr wrap="square" rtlCol="0">
            <a:spAutoFit/>
          </a:bodyPr>
          <a:lstStyle/>
          <a:p>
            <a:r>
              <a:rPr lang="hr-HR" dirty="0" err="1"/>
              <a:t>Peristyle</a:t>
            </a:r>
            <a:endParaRPr lang="hr-HR" dirty="0"/>
          </a:p>
        </p:txBody>
      </p:sp>
      <p:pic>
        <p:nvPicPr>
          <p:cNvPr id="15" name="Slika 14">
            <a:extLst>
              <a:ext uri="{FF2B5EF4-FFF2-40B4-BE49-F238E27FC236}">
                <a16:creationId xmlns:a16="http://schemas.microsoft.com/office/drawing/2014/main" id="{454E346F-88F4-4B9C-86D3-DEC2FC8568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9624" y="965167"/>
            <a:ext cx="2128007" cy="1596005"/>
          </a:xfrm>
          <a:prstGeom prst="rect">
            <a:avLst/>
          </a:prstGeom>
        </p:spPr>
      </p:pic>
      <p:sp>
        <p:nvSpPr>
          <p:cNvPr id="16" name="TekstniOkvir 15">
            <a:extLst>
              <a:ext uri="{FF2B5EF4-FFF2-40B4-BE49-F238E27FC236}">
                <a16:creationId xmlns:a16="http://schemas.microsoft.com/office/drawing/2014/main" id="{2BA9F1CB-52F8-40BF-8E41-5BF601CC3B5E}"/>
              </a:ext>
            </a:extLst>
          </p:cNvPr>
          <p:cNvSpPr txBox="1"/>
          <p:nvPr/>
        </p:nvSpPr>
        <p:spPr>
          <a:xfrm>
            <a:off x="8629474" y="2632830"/>
            <a:ext cx="2508309" cy="369332"/>
          </a:xfrm>
          <a:prstGeom prst="rect">
            <a:avLst/>
          </a:prstGeom>
          <a:noFill/>
        </p:spPr>
        <p:txBody>
          <a:bodyPr wrap="square" rtlCol="0">
            <a:spAutoFit/>
          </a:bodyPr>
          <a:lstStyle/>
          <a:p>
            <a:r>
              <a:rPr lang="hr-HR" dirty="0" err="1"/>
              <a:t>Cathedral</a:t>
            </a:r>
            <a:r>
              <a:rPr lang="hr-HR" dirty="0"/>
              <a:t> </a:t>
            </a:r>
            <a:r>
              <a:rPr lang="hr-HR" dirty="0" err="1"/>
              <a:t>of</a:t>
            </a:r>
            <a:r>
              <a:rPr lang="hr-HR" dirty="0"/>
              <a:t> St. Duje</a:t>
            </a:r>
          </a:p>
        </p:txBody>
      </p:sp>
      <p:pic>
        <p:nvPicPr>
          <p:cNvPr id="18" name="Slika 17">
            <a:extLst>
              <a:ext uri="{FF2B5EF4-FFF2-40B4-BE49-F238E27FC236}">
                <a16:creationId xmlns:a16="http://schemas.microsoft.com/office/drawing/2014/main" id="{6E175698-7A1A-419B-93B2-4D352DB47E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19626" y="3354064"/>
            <a:ext cx="2309770" cy="1732327"/>
          </a:xfrm>
          <a:prstGeom prst="rect">
            <a:avLst/>
          </a:prstGeom>
        </p:spPr>
      </p:pic>
      <p:sp>
        <p:nvSpPr>
          <p:cNvPr id="19" name="TekstniOkvir 18">
            <a:extLst>
              <a:ext uri="{FF2B5EF4-FFF2-40B4-BE49-F238E27FC236}">
                <a16:creationId xmlns:a16="http://schemas.microsoft.com/office/drawing/2014/main" id="{91D5ED43-295A-49E0-A260-335C5ECA64AC}"/>
              </a:ext>
            </a:extLst>
          </p:cNvPr>
          <p:cNvSpPr txBox="1"/>
          <p:nvPr/>
        </p:nvSpPr>
        <p:spPr>
          <a:xfrm>
            <a:off x="9288012" y="5165349"/>
            <a:ext cx="1372998" cy="369332"/>
          </a:xfrm>
          <a:prstGeom prst="rect">
            <a:avLst/>
          </a:prstGeom>
          <a:noFill/>
        </p:spPr>
        <p:txBody>
          <a:bodyPr wrap="square" rtlCol="0">
            <a:spAutoFit/>
          </a:bodyPr>
          <a:lstStyle/>
          <a:p>
            <a:r>
              <a:rPr lang="hr-HR" dirty="0" err="1"/>
              <a:t>Procurator</a:t>
            </a:r>
            <a:endParaRPr lang="hr-HR" dirty="0"/>
          </a:p>
        </p:txBody>
      </p:sp>
      <p:sp>
        <p:nvSpPr>
          <p:cNvPr id="14" name="Rectangle 13"/>
          <p:cNvSpPr/>
          <p:nvPr/>
        </p:nvSpPr>
        <p:spPr>
          <a:xfrm>
            <a:off x="0" y="5853722"/>
            <a:ext cx="12192000" cy="31261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803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3" grpId="0"/>
      <p:bldP spid="16"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high angle view of a port&#10;&#10;Description automatically generated with low confidence">
            <a:extLst>
              <a:ext uri="{FF2B5EF4-FFF2-40B4-BE49-F238E27FC236}">
                <a16:creationId xmlns:a16="http://schemas.microsoft.com/office/drawing/2014/main" id="{B7C07DD0-ABB1-4A8F-BD80-634513098684}"/>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22680"/>
          <a:stretch/>
        </p:blipFill>
        <p:spPr>
          <a:xfrm>
            <a:off x="20" y="1"/>
            <a:ext cx="12191980" cy="6857999"/>
          </a:xfrm>
          <a:prstGeom prst="rect">
            <a:avLst/>
          </a:prstGeom>
        </p:spPr>
      </p:pic>
      <p:sp>
        <p:nvSpPr>
          <p:cNvPr id="2" name="Title 1">
            <a:extLst>
              <a:ext uri="{FF2B5EF4-FFF2-40B4-BE49-F238E27FC236}">
                <a16:creationId xmlns:a16="http://schemas.microsoft.com/office/drawing/2014/main" id="{B896006D-6F03-4064-88EE-56BFFA77B848}"/>
              </a:ext>
            </a:extLst>
          </p:cNvPr>
          <p:cNvSpPr>
            <a:spLocks noGrp="1"/>
          </p:cNvSpPr>
          <p:nvPr>
            <p:ph type="ctrTitle"/>
          </p:nvPr>
        </p:nvSpPr>
        <p:spPr>
          <a:xfrm>
            <a:off x="1524000" y="1122362"/>
            <a:ext cx="9144000" cy="2900518"/>
          </a:xfrm>
        </p:spPr>
        <p:txBody>
          <a:bodyPr>
            <a:normAutofit/>
          </a:bodyPr>
          <a:lstStyle/>
          <a:p>
            <a:r>
              <a:rPr lang="en-US" dirty="0" err="1">
                <a:solidFill>
                  <a:srgbClr val="FFFFFF"/>
                </a:solidFill>
              </a:rPr>
              <a:t>Šibenik</a:t>
            </a:r>
            <a:endParaRPr lang="hr-HR" dirty="0">
              <a:solidFill>
                <a:srgbClr val="FFFFFF"/>
              </a:solidFill>
            </a:endParaRPr>
          </a:p>
        </p:txBody>
      </p:sp>
      <p:sp>
        <p:nvSpPr>
          <p:cNvPr id="3" name="Subtitle 2">
            <a:extLst>
              <a:ext uri="{FF2B5EF4-FFF2-40B4-BE49-F238E27FC236}">
                <a16:creationId xmlns:a16="http://schemas.microsoft.com/office/drawing/2014/main" id="{D8F63173-E8A2-44D4-8B35-76C7A49E0ADF}"/>
              </a:ext>
            </a:extLst>
          </p:cNvPr>
          <p:cNvSpPr>
            <a:spLocks noGrp="1"/>
          </p:cNvSpPr>
          <p:nvPr>
            <p:ph type="subTitle" idx="1"/>
          </p:nvPr>
        </p:nvSpPr>
        <p:spPr>
          <a:xfrm>
            <a:off x="1524000" y="4159404"/>
            <a:ext cx="9144000" cy="1098395"/>
          </a:xfrm>
        </p:spPr>
        <p:txBody>
          <a:bodyPr>
            <a:normAutofit/>
          </a:bodyPr>
          <a:lstStyle/>
          <a:p>
            <a:endParaRPr lang="hr-HR" dirty="0">
              <a:solidFill>
                <a:srgbClr val="FFFFFF"/>
              </a:solidFill>
            </a:endParaRPr>
          </a:p>
        </p:txBody>
      </p:sp>
    </p:spTree>
    <p:extLst>
      <p:ext uri="{BB962C8B-B14F-4D97-AF65-F5344CB8AC3E}">
        <p14:creationId xmlns:p14="http://schemas.microsoft.com/office/powerpoint/2010/main" val="321399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ity next to a body of water&#10;&#10;Description automatically generated with medium confidence">
            <a:extLst>
              <a:ext uri="{FF2B5EF4-FFF2-40B4-BE49-F238E27FC236}">
                <a16:creationId xmlns:a16="http://schemas.microsoft.com/office/drawing/2014/main" id="{27D3EF45-EB3F-4BF1-9C1F-06CD1B6F2F62}"/>
              </a:ext>
            </a:extLst>
          </p:cNvPr>
          <p:cNvPicPr>
            <a:picLocks noChangeAspect="1"/>
          </p:cNvPicPr>
          <p:nvPr/>
        </p:nvPicPr>
        <p:blipFill rotWithShape="1">
          <a:blip r:embed="rId2">
            <a:extLst>
              <a:ext uri="{28A0092B-C50C-407E-A947-70E740481C1C}">
                <a14:useLocalDpi xmlns:a14="http://schemas.microsoft.com/office/drawing/2010/main" val="0"/>
              </a:ext>
            </a:extLst>
          </a:blip>
          <a:srcRect r="25"/>
          <a:stretch/>
        </p:blipFill>
        <p:spPr>
          <a:xfrm>
            <a:off x="20" y="10"/>
            <a:ext cx="12188932" cy="6857990"/>
          </a:xfrm>
          <a:prstGeom prst="rect">
            <a:avLst/>
          </a:prstGeom>
        </p:spPr>
      </p:pic>
      <p:sp>
        <p:nvSpPr>
          <p:cNvPr id="12" name="Freeform: Shape 11">
            <a:extLst>
              <a:ext uri="{FF2B5EF4-FFF2-40B4-BE49-F238E27FC236}">
                <a16:creationId xmlns:a16="http://schemas.microsoft.com/office/drawing/2014/main" id="{5E8D2E83-FB3A-40E7-A9E5-7AB389D612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9C9FDB4-E12E-4F3B-8136-1D7193DCC54C}"/>
              </a:ext>
            </a:extLst>
          </p:cNvPr>
          <p:cNvSpPr>
            <a:spLocks noGrp="1"/>
          </p:cNvSpPr>
          <p:nvPr>
            <p:ph type="title"/>
          </p:nvPr>
        </p:nvSpPr>
        <p:spPr>
          <a:xfrm>
            <a:off x="618062" y="4185749"/>
            <a:ext cx="9265771" cy="622836"/>
          </a:xfrm>
        </p:spPr>
        <p:txBody>
          <a:bodyPr>
            <a:normAutofit/>
          </a:bodyPr>
          <a:lstStyle/>
          <a:p>
            <a:r>
              <a:rPr lang="en-US" sz="3600" dirty="0"/>
              <a:t>General facts about </a:t>
            </a:r>
            <a:r>
              <a:rPr lang="en-US" sz="3600" dirty="0" err="1"/>
              <a:t>Šibenik</a:t>
            </a:r>
            <a:r>
              <a:rPr lang="en-US" sz="3600" dirty="0"/>
              <a:t>:</a:t>
            </a:r>
            <a:endParaRPr lang="hr-HR" sz="3600" dirty="0"/>
          </a:p>
        </p:txBody>
      </p:sp>
      <p:sp>
        <p:nvSpPr>
          <p:cNvPr id="3" name="Content Placeholder 2">
            <a:extLst>
              <a:ext uri="{FF2B5EF4-FFF2-40B4-BE49-F238E27FC236}">
                <a16:creationId xmlns:a16="http://schemas.microsoft.com/office/drawing/2014/main" id="{5F3E19FB-4A57-417A-8372-B4102B01087C}"/>
              </a:ext>
            </a:extLst>
          </p:cNvPr>
          <p:cNvSpPr>
            <a:spLocks noGrp="1"/>
          </p:cNvSpPr>
          <p:nvPr>
            <p:ph idx="1"/>
          </p:nvPr>
        </p:nvSpPr>
        <p:spPr>
          <a:xfrm>
            <a:off x="618063" y="4856921"/>
            <a:ext cx="9565028" cy="1249240"/>
          </a:xfrm>
        </p:spPr>
        <p:txBody>
          <a:bodyPr>
            <a:normAutofit/>
          </a:bodyPr>
          <a:lstStyle/>
          <a:p>
            <a:r>
              <a:rPr lang="en-US" sz="1800" dirty="0" err="1"/>
              <a:t>Šibenik</a:t>
            </a:r>
            <a:r>
              <a:rPr lang="en-US" sz="1800" dirty="0"/>
              <a:t> is a small Dalmatian town that can boast of various natural and cultural beauties.</a:t>
            </a:r>
          </a:p>
          <a:p>
            <a:r>
              <a:rPr lang="en-US" sz="1800" dirty="0" err="1"/>
              <a:t>Šibenik</a:t>
            </a:r>
            <a:r>
              <a:rPr lang="en-US" sz="1800" dirty="0"/>
              <a:t> is the first city in the world that has received public lighting with alternating current.</a:t>
            </a:r>
          </a:p>
          <a:p>
            <a:r>
              <a:rPr lang="en-US" sz="1800" dirty="0" err="1"/>
              <a:t>Šibenik</a:t>
            </a:r>
            <a:r>
              <a:rPr lang="en-US" sz="1800" dirty="0"/>
              <a:t> is often called </a:t>
            </a:r>
            <a:r>
              <a:rPr lang="en-US" sz="1800" dirty="0" err="1"/>
              <a:t>Krešimir's</a:t>
            </a:r>
            <a:r>
              <a:rPr lang="en-US" sz="1800" dirty="0"/>
              <a:t> town.</a:t>
            </a:r>
            <a:endParaRPr lang="hr-HR" sz="1800" dirty="0"/>
          </a:p>
        </p:txBody>
      </p:sp>
    </p:spTree>
    <p:extLst>
      <p:ext uri="{BB962C8B-B14F-4D97-AF65-F5344CB8AC3E}">
        <p14:creationId xmlns:p14="http://schemas.microsoft.com/office/powerpoint/2010/main" val="171005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edg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edg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edge">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46">
            <a:extLst>
              <a:ext uri="{FF2B5EF4-FFF2-40B4-BE49-F238E27FC236}">
                <a16:creationId xmlns:a16="http://schemas.microsoft.com/office/drawing/2014/main" id="{A3BAF07C-C39E-42EB-BB22-8D46691D97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48">
            <a:extLst>
              <a:ext uri="{FF2B5EF4-FFF2-40B4-BE49-F238E27FC236}">
                <a16:creationId xmlns:a16="http://schemas.microsoft.com/office/drawing/2014/main" id="{D8E9CF54-0466-4261-9E62-0249E60E188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50"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3"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9"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0"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1"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62"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3"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4"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5"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6"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7"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68"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7D0F48C4-428D-4F7A-AB3D-42187DF7C174}"/>
              </a:ext>
            </a:extLst>
          </p:cNvPr>
          <p:cNvSpPr>
            <a:spLocks noGrp="1"/>
          </p:cNvSpPr>
          <p:nvPr>
            <p:ph type="title"/>
          </p:nvPr>
        </p:nvSpPr>
        <p:spPr>
          <a:xfrm>
            <a:off x="888630" y="4563895"/>
            <a:ext cx="5109005" cy="1777829"/>
          </a:xfrm>
        </p:spPr>
        <p:txBody>
          <a:bodyPr>
            <a:normAutofit/>
          </a:bodyPr>
          <a:lstStyle/>
          <a:p>
            <a:pPr algn="r"/>
            <a:r>
              <a:rPr lang="en-US" sz="4000" dirty="0"/>
              <a:t>Monuments:</a:t>
            </a:r>
            <a:endParaRPr lang="hr-HR" sz="4000" dirty="0"/>
          </a:p>
        </p:txBody>
      </p:sp>
      <p:pic>
        <p:nvPicPr>
          <p:cNvPr id="7" name="Picture 6">
            <a:extLst>
              <a:ext uri="{FF2B5EF4-FFF2-40B4-BE49-F238E27FC236}">
                <a16:creationId xmlns:a16="http://schemas.microsoft.com/office/drawing/2014/main" id="{2F55E13B-BA61-416E-8E87-13117B60A3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10" r="2932" b="-3"/>
          <a:stretch/>
        </p:blipFill>
        <p:spPr>
          <a:xfrm>
            <a:off x="20" y="10"/>
            <a:ext cx="5997616" cy="4306823"/>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5" name="Picture 4" descr="A picture containing water, sky, boat, outdoor&#10;&#10;Description automatically generated">
            <a:extLst>
              <a:ext uri="{FF2B5EF4-FFF2-40B4-BE49-F238E27FC236}">
                <a16:creationId xmlns:a16="http://schemas.microsoft.com/office/drawing/2014/main" id="{AA02C563-6570-4E1B-9DEC-2AE1964958FB}"/>
              </a:ext>
            </a:extLst>
          </p:cNvPr>
          <p:cNvPicPr>
            <a:picLocks noChangeAspect="1"/>
          </p:cNvPicPr>
          <p:nvPr/>
        </p:nvPicPr>
        <p:blipFill rotWithShape="1">
          <a:blip r:embed="rId3">
            <a:extLst>
              <a:ext uri="{28A0092B-C50C-407E-A947-70E740481C1C}">
                <a14:useLocalDpi xmlns:a14="http://schemas.microsoft.com/office/drawing/2010/main" val="0"/>
              </a:ext>
            </a:extLst>
          </a:blip>
          <a:srcRect l="3485" r="5221" b="-2"/>
          <a:stretch/>
        </p:blipFill>
        <p:spPr>
          <a:xfrm>
            <a:off x="6176435" y="10"/>
            <a:ext cx="6015565" cy="4299555"/>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3" name="Content Placeholder 2">
            <a:extLst>
              <a:ext uri="{FF2B5EF4-FFF2-40B4-BE49-F238E27FC236}">
                <a16:creationId xmlns:a16="http://schemas.microsoft.com/office/drawing/2014/main" id="{AE527C38-8A76-4E56-86E7-50A675FFA4A4}"/>
              </a:ext>
            </a:extLst>
          </p:cNvPr>
          <p:cNvSpPr>
            <a:spLocks noGrp="1"/>
          </p:cNvSpPr>
          <p:nvPr>
            <p:ph idx="1"/>
          </p:nvPr>
        </p:nvSpPr>
        <p:spPr>
          <a:xfrm>
            <a:off x="6191776" y="4571423"/>
            <a:ext cx="5208544" cy="1770300"/>
          </a:xfrm>
        </p:spPr>
        <p:txBody>
          <a:bodyPr anchor="ctr">
            <a:normAutofit/>
          </a:bodyPr>
          <a:lstStyle/>
          <a:p>
            <a:r>
              <a:rPr lang="en-US" sz="1800" dirty="0" err="1"/>
              <a:t>Šibenik</a:t>
            </a:r>
            <a:r>
              <a:rPr lang="en-US" sz="1800" dirty="0"/>
              <a:t> has wonderful monuments which are:</a:t>
            </a:r>
          </a:p>
          <a:p>
            <a:r>
              <a:rPr lang="en-US" sz="1800" dirty="0"/>
              <a:t>St. Nicholas Fortress</a:t>
            </a:r>
          </a:p>
          <a:p>
            <a:r>
              <a:rPr lang="en-US" sz="1800" dirty="0"/>
              <a:t>Cathedral of St. James</a:t>
            </a:r>
          </a:p>
        </p:txBody>
      </p:sp>
    </p:spTree>
    <p:extLst>
      <p:ext uri="{BB962C8B-B14F-4D97-AF65-F5344CB8AC3E}">
        <p14:creationId xmlns:p14="http://schemas.microsoft.com/office/powerpoint/2010/main" val="12347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person, street, scene&#10;&#10;Description automatically generated">
            <a:extLst>
              <a:ext uri="{FF2B5EF4-FFF2-40B4-BE49-F238E27FC236}">
                <a16:creationId xmlns:a16="http://schemas.microsoft.com/office/drawing/2014/main" id="{EE9B9531-235A-49C7-A995-E78A30483954}"/>
              </a:ext>
            </a:extLst>
          </p:cNvPr>
          <p:cNvPicPr>
            <a:picLocks noChangeAspect="1"/>
          </p:cNvPicPr>
          <p:nvPr/>
        </p:nvPicPr>
        <p:blipFill rotWithShape="1">
          <a:blip r:embed="rId2">
            <a:extLst>
              <a:ext uri="{28A0092B-C50C-407E-A947-70E740481C1C}">
                <a14:useLocalDpi xmlns:a14="http://schemas.microsoft.com/office/drawing/2010/main" val="0"/>
              </a:ext>
            </a:extLst>
          </a:blip>
          <a:srcRect t="11455" b="3958"/>
          <a:stretch/>
        </p:blipFill>
        <p:spPr>
          <a:xfrm>
            <a:off x="-1" y="10"/>
            <a:ext cx="12192000" cy="6857990"/>
          </a:xfrm>
          <a:prstGeom prst="rect">
            <a:avLst/>
          </a:prstGeom>
        </p:spPr>
      </p:pic>
      <p:sp>
        <p:nvSpPr>
          <p:cNvPr id="2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2A67C9DC-86E9-41DE-8C5A-584DCE2EA256}"/>
              </a:ext>
            </a:extLst>
          </p:cNvPr>
          <p:cNvSpPr>
            <a:spLocks noGrp="1"/>
          </p:cNvSpPr>
          <p:nvPr>
            <p:ph type="title"/>
          </p:nvPr>
        </p:nvSpPr>
        <p:spPr>
          <a:xfrm>
            <a:off x="709448" y="1913950"/>
            <a:ext cx="4204137" cy="1342754"/>
          </a:xfrm>
        </p:spPr>
        <p:txBody>
          <a:bodyPr>
            <a:normAutofit/>
          </a:bodyPr>
          <a:lstStyle/>
          <a:p>
            <a:pPr algn="ctr"/>
            <a:r>
              <a:rPr lang="en-US" sz="3600" dirty="0"/>
              <a:t>Festivals:</a:t>
            </a:r>
            <a:endParaRPr lang="hr-HR" sz="3600" dirty="0"/>
          </a:p>
        </p:txBody>
      </p:sp>
      <p:cxnSp>
        <p:nvCxnSpPr>
          <p:cNvPr id="29" name="Straight Connector 28">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4E8A1EA-1308-461C-9473-62F43A3951CA}"/>
              </a:ext>
            </a:extLst>
          </p:cNvPr>
          <p:cNvSpPr>
            <a:spLocks noGrp="1"/>
          </p:cNvSpPr>
          <p:nvPr>
            <p:ph idx="1"/>
          </p:nvPr>
        </p:nvSpPr>
        <p:spPr>
          <a:xfrm>
            <a:off x="525516" y="3417573"/>
            <a:ext cx="4593021" cy="2619839"/>
          </a:xfrm>
        </p:spPr>
        <p:txBody>
          <a:bodyPr anchor="ctr">
            <a:normAutofit/>
          </a:bodyPr>
          <a:lstStyle/>
          <a:p>
            <a:r>
              <a:rPr lang="en-US" sz="1400" dirty="0" err="1"/>
              <a:t>Šibenik</a:t>
            </a:r>
            <a:r>
              <a:rPr lang="en-US" sz="1400" dirty="0"/>
              <a:t> has lots of wonderful festivals like:</a:t>
            </a:r>
          </a:p>
          <a:p>
            <a:r>
              <a:rPr lang="en-US" sz="1400" dirty="0"/>
              <a:t>International Children's Festival</a:t>
            </a:r>
          </a:p>
          <a:p>
            <a:r>
              <a:rPr lang="hr-HR" sz="1400" dirty="0"/>
              <a:t>Šibenik Dance Festival</a:t>
            </a:r>
            <a:endParaRPr lang="en-US" sz="1400" dirty="0"/>
          </a:p>
          <a:p>
            <a:endParaRPr lang="en-US" sz="1400" dirty="0"/>
          </a:p>
          <a:p>
            <a:r>
              <a:rPr lang="en-US" sz="1400" dirty="0"/>
              <a:t>Lots of music festivals like:</a:t>
            </a:r>
          </a:p>
          <a:p>
            <a:r>
              <a:rPr lang="hr-HR" sz="1400" dirty="0"/>
              <a:t>OFF Jazz &amp; Blues Festival</a:t>
            </a:r>
            <a:endParaRPr lang="en-US" sz="1400" dirty="0"/>
          </a:p>
          <a:p>
            <a:r>
              <a:rPr lang="hr-HR" sz="1400" dirty="0"/>
              <a:t>Regius</a:t>
            </a:r>
            <a:r>
              <a:rPr lang="en-US" sz="1400" dirty="0"/>
              <a:t> Festival</a:t>
            </a:r>
          </a:p>
          <a:p>
            <a:r>
              <a:rPr lang="en-US" sz="1400" dirty="0" err="1"/>
              <a:t>Nox</a:t>
            </a:r>
            <a:r>
              <a:rPr lang="en-US" sz="1400" dirty="0"/>
              <a:t> Festival</a:t>
            </a:r>
            <a:endParaRPr lang="hr-HR" sz="1400" dirty="0"/>
          </a:p>
        </p:txBody>
      </p:sp>
    </p:spTree>
    <p:extLst>
      <p:ext uri="{BB962C8B-B14F-4D97-AF65-F5344CB8AC3E}">
        <p14:creationId xmlns:p14="http://schemas.microsoft.com/office/powerpoint/2010/main" val="37388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bees on a tree&#10;&#10;Description automatically generated with low confidence">
            <a:extLst>
              <a:ext uri="{FF2B5EF4-FFF2-40B4-BE49-F238E27FC236}">
                <a16:creationId xmlns:a16="http://schemas.microsoft.com/office/drawing/2014/main" id="{7BA3DF7D-C442-44E3-A6D0-D9FDE8201D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91" b="11822"/>
          <a:stretch/>
        </p:blipFill>
        <p:spPr>
          <a:xfrm>
            <a:off x="-1" y="10"/>
            <a:ext cx="12192000" cy="685799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9DFBE2B8-55B4-43E1-B980-9741A6AC792C}"/>
              </a:ext>
            </a:extLst>
          </p:cNvPr>
          <p:cNvSpPr>
            <a:spLocks noGrp="1"/>
          </p:cNvSpPr>
          <p:nvPr>
            <p:ph type="title"/>
          </p:nvPr>
        </p:nvSpPr>
        <p:spPr>
          <a:xfrm>
            <a:off x="709448" y="1913950"/>
            <a:ext cx="4204137" cy="1342754"/>
          </a:xfrm>
        </p:spPr>
        <p:txBody>
          <a:bodyPr>
            <a:normAutofit/>
          </a:bodyPr>
          <a:lstStyle/>
          <a:p>
            <a:pPr algn="ctr"/>
            <a:r>
              <a:rPr lang="en-US" sz="3600" dirty="0"/>
              <a:t>Attractions:</a:t>
            </a:r>
            <a:endParaRPr lang="hr-HR" sz="3600" dirty="0"/>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14DF784-3887-49AE-BCDC-79B7E60FE17E}"/>
              </a:ext>
            </a:extLst>
          </p:cNvPr>
          <p:cNvSpPr>
            <a:spLocks noGrp="1"/>
          </p:cNvSpPr>
          <p:nvPr>
            <p:ph idx="1"/>
          </p:nvPr>
        </p:nvSpPr>
        <p:spPr>
          <a:xfrm>
            <a:off x="525516" y="3417573"/>
            <a:ext cx="4593021" cy="2619839"/>
          </a:xfrm>
        </p:spPr>
        <p:txBody>
          <a:bodyPr anchor="ctr">
            <a:normAutofit/>
          </a:bodyPr>
          <a:lstStyle/>
          <a:p>
            <a:r>
              <a:rPr lang="en-US" sz="1800" dirty="0" err="1"/>
              <a:t>Šibenik</a:t>
            </a:r>
            <a:r>
              <a:rPr lang="en-US" sz="1800" dirty="0"/>
              <a:t> has lots of wonderful attractions too like:</a:t>
            </a:r>
          </a:p>
          <a:p>
            <a:r>
              <a:rPr lang="en-US" sz="1800" dirty="0" err="1"/>
              <a:t>Šibenik’s</a:t>
            </a:r>
            <a:r>
              <a:rPr lang="en-US" sz="1800" dirty="0"/>
              <a:t> old town hall</a:t>
            </a:r>
          </a:p>
          <a:p>
            <a:r>
              <a:rPr lang="en-US" sz="1800" dirty="0" err="1"/>
              <a:t>Šibenik’s</a:t>
            </a:r>
            <a:r>
              <a:rPr lang="en-US" sz="1800" dirty="0"/>
              <a:t> wonderful monuments</a:t>
            </a:r>
          </a:p>
          <a:p>
            <a:r>
              <a:rPr lang="en-US" sz="1800" dirty="0" err="1"/>
              <a:t>Šibenik’s</a:t>
            </a:r>
            <a:r>
              <a:rPr lang="en-US" sz="1800" dirty="0"/>
              <a:t> city museum</a:t>
            </a:r>
          </a:p>
          <a:p>
            <a:r>
              <a:rPr lang="en-US" sz="1800" dirty="0" err="1"/>
              <a:t>Šibenik’s</a:t>
            </a:r>
            <a:r>
              <a:rPr lang="en-US" sz="1800" dirty="0"/>
              <a:t> wildlife</a:t>
            </a:r>
          </a:p>
          <a:p>
            <a:endParaRPr lang="hr-HR" sz="1800" dirty="0"/>
          </a:p>
        </p:txBody>
      </p:sp>
    </p:spTree>
    <p:extLst>
      <p:ext uri="{BB962C8B-B14F-4D97-AF65-F5344CB8AC3E}">
        <p14:creationId xmlns:p14="http://schemas.microsoft.com/office/powerpoint/2010/main" val="371098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30957174-B631-4FA1-9700-4DEAF9A0872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4463" b="5520"/>
          <a:stretch/>
        </p:blipFill>
        <p:spPr>
          <a:xfrm>
            <a:off x="21" y="10"/>
            <a:ext cx="12191980" cy="6859300"/>
          </a:xfrm>
          <a:prstGeom prst="rect">
            <a:avLst/>
          </a:prstGeom>
        </p:spPr>
      </p:pic>
      <p:sp>
        <p:nvSpPr>
          <p:cNvPr id="10" name="Rectangle 9">
            <a:extLst>
              <a:ext uri="{FF2B5EF4-FFF2-40B4-BE49-F238E27FC236}">
                <a16:creationId xmlns:a16="http://schemas.microsoft.com/office/drawing/2014/main" id="{310B1DD0-264A-47E3-A16A-C87AFA51E6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69C1BB7B-F21E-41A2-B30C-D8507B96028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9"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sp>
      <p:sp>
        <p:nvSpPr>
          <p:cNvPr id="14" name="Freeform 6">
            <a:extLst>
              <a:ext uri="{FF2B5EF4-FFF2-40B4-BE49-F238E27FC236}">
                <a16:creationId xmlns:a16="http://schemas.microsoft.com/office/drawing/2014/main" id="{DF6D7DDE-F8A1-4105-9729-F9EB5F81A3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3"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sp>
      <p:sp>
        <p:nvSpPr>
          <p:cNvPr id="2" name="Naslov 1">
            <a:extLst>
              <a:ext uri="{FF2B5EF4-FFF2-40B4-BE49-F238E27FC236}">
                <a16:creationId xmlns:a16="http://schemas.microsoft.com/office/drawing/2014/main" id="{719A399F-1204-4532-BD07-B25ECD55C7CC}"/>
              </a:ext>
            </a:extLst>
          </p:cNvPr>
          <p:cNvSpPr>
            <a:spLocks noGrp="1"/>
          </p:cNvSpPr>
          <p:nvPr>
            <p:ph type="ctrTitle"/>
          </p:nvPr>
        </p:nvSpPr>
        <p:spPr>
          <a:xfrm>
            <a:off x="1915129" y="1788454"/>
            <a:ext cx="8361229" cy="2098226"/>
          </a:xfrm>
        </p:spPr>
        <p:txBody>
          <a:bodyPr>
            <a:normAutofit/>
          </a:bodyPr>
          <a:lstStyle/>
          <a:p>
            <a:r>
              <a:rPr lang="hr-HR" dirty="0" smtClean="0">
                <a:solidFill>
                  <a:schemeClr val="bg2"/>
                </a:solidFill>
              </a:rPr>
              <a:t> </a:t>
            </a:r>
            <a:r>
              <a:rPr lang="hr-HR" dirty="0">
                <a:solidFill>
                  <a:schemeClr val="bg2"/>
                </a:solidFill>
              </a:rPr>
              <a:t>Zadar</a:t>
            </a:r>
          </a:p>
        </p:txBody>
      </p:sp>
      <p:sp>
        <p:nvSpPr>
          <p:cNvPr id="3" name="Podnaslov 2">
            <a:extLst>
              <a:ext uri="{FF2B5EF4-FFF2-40B4-BE49-F238E27FC236}">
                <a16:creationId xmlns:a16="http://schemas.microsoft.com/office/drawing/2014/main" id="{6FEFBF32-C3DC-4720-AF28-9E03E8BC8BD1}"/>
              </a:ext>
            </a:extLst>
          </p:cNvPr>
          <p:cNvSpPr>
            <a:spLocks noGrp="1"/>
          </p:cNvSpPr>
          <p:nvPr>
            <p:ph type="subTitle" idx="1"/>
          </p:nvPr>
        </p:nvSpPr>
        <p:spPr>
          <a:xfrm>
            <a:off x="2679907" y="3956281"/>
            <a:ext cx="6831673" cy="1086237"/>
          </a:xfrm>
        </p:spPr>
        <p:txBody>
          <a:bodyPr>
            <a:normAutofit/>
          </a:bodyPr>
          <a:lstStyle/>
          <a:p>
            <a:pPr>
              <a:spcAft>
                <a:spcPts val="600"/>
              </a:spcAft>
            </a:pPr>
            <a:endParaRPr lang="hr-HR" dirty="0">
              <a:solidFill>
                <a:schemeClr val="bg2"/>
              </a:solidFill>
            </a:endParaRPr>
          </a:p>
        </p:txBody>
      </p:sp>
    </p:spTree>
    <p:extLst>
      <p:ext uri="{BB962C8B-B14F-4D97-AF65-F5344CB8AC3E}">
        <p14:creationId xmlns:p14="http://schemas.microsoft.com/office/powerpoint/2010/main" val="40857248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500"/>
                                  </p:stCondLst>
                                  <p:endCondLst>
                                    <p:cond evt="begin" delay="0">
                                      <p:tn val="5"/>
                                    </p:cond>
                                  </p:end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73E9617-374F-44CC-AA8B-8AA7DD25B4D5}"/>
              </a:ext>
            </a:extLst>
          </p:cNvPr>
          <p:cNvSpPr>
            <a:spLocks noGrp="1"/>
          </p:cNvSpPr>
          <p:nvPr>
            <p:ph type="title"/>
          </p:nvPr>
        </p:nvSpPr>
        <p:spPr>
          <a:xfrm>
            <a:off x="5100825" y="685800"/>
            <a:ext cx="6176776" cy="1485900"/>
          </a:xfrm>
        </p:spPr>
        <p:txBody>
          <a:bodyPr>
            <a:normAutofit/>
          </a:bodyPr>
          <a:lstStyle/>
          <a:p>
            <a:r>
              <a:rPr lang="hr-HR" dirty="0" err="1"/>
              <a:t>History</a:t>
            </a:r>
            <a:endParaRPr lang="hr-HR" dirty="0"/>
          </a:p>
        </p:txBody>
      </p:sp>
      <p:graphicFrame>
        <p:nvGraphicFramePr>
          <p:cNvPr id="5" name="Rezervirano mjesto sadržaja 2">
            <a:extLst>
              <a:ext uri="{FF2B5EF4-FFF2-40B4-BE49-F238E27FC236}">
                <a16:creationId xmlns:a16="http://schemas.microsoft.com/office/drawing/2014/main" id="{16626DF7-13E8-9765-0537-65847102B25E}"/>
              </a:ext>
            </a:extLst>
          </p:cNvPr>
          <p:cNvGraphicFramePr>
            <a:graphicFrameLocks noGrp="1"/>
          </p:cNvGraphicFramePr>
          <p:nvPr>
            <p:ph idx="1"/>
            <p:extLst>
              <p:ext uri="{D42A27DB-BD31-4B8C-83A1-F6EECF244321}">
                <p14:modId xmlns:p14="http://schemas.microsoft.com/office/powerpoint/2010/main" val="1271714613"/>
              </p:ext>
            </p:extLst>
          </p:nvPr>
        </p:nvGraphicFramePr>
        <p:xfrm>
          <a:off x="5100825" y="2286000"/>
          <a:ext cx="6176776" cy="358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Slika 5" descr="Slika na kojoj se prikazuje zgrada, na otvorenom, nebo, kamen&#10;&#10;Opis je automatski generiran">
            <a:extLst>
              <a:ext uri="{FF2B5EF4-FFF2-40B4-BE49-F238E27FC236}">
                <a16:creationId xmlns:a16="http://schemas.microsoft.com/office/drawing/2014/main" id="{CF08EEB0-0282-4C21-826C-5D729BC19316}"/>
              </a:ext>
            </a:extLst>
          </p:cNvPr>
          <p:cNvPicPr>
            <a:picLocks noChangeAspect="1"/>
          </p:cNvPicPr>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27843"/>
          <a:stretch/>
        </p:blipFill>
        <p:spPr>
          <a:xfrm>
            <a:off x="-1" y="10"/>
            <a:ext cx="4602146" cy="6857990"/>
          </a:xfrm>
          <a:prstGeom prst="rect">
            <a:avLst/>
          </a:prstGeom>
        </p:spPr>
      </p:pic>
    </p:spTree>
    <p:extLst>
      <p:ext uri="{BB962C8B-B14F-4D97-AF65-F5344CB8AC3E}">
        <p14:creationId xmlns:p14="http://schemas.microsoft.com/office/powerpoint/2010/main" val="10323351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438034" y="1196752"/>
            <a:ext cx="4573192" cy="3733800"/>
          </a:xfrm>
        </p:spPr>
        <p:txBody>
          <a:bodyPr>
            <a:normAutofit/>
          </a:bodyPr>
          <a:lstStyle/>
          <a:p>
            <a:r>
              <a:rPr lang="hr-HR" sz="6600" dirty="0">
                <a:latin typeface="Colonna MT" panose="04020805060202030203" pitchFamily="82" charset="0"/>
              </a:rPr>
              <a:t>Dubrovnik</a:t>
            </a:r>
            <a:r>
              <a:rPr lang="hr-HR" dirty="0"/>
              <a:t/>
            </a:r>
            <a:br>
              <a:rPr lang="hr-HR" dirty="0"/>
            </a:br>
            <a:endParaRPr lang="en-US" sz="2400" dirty="0"/>
          </a:p>
        </p:txBody>
      </p:sp>
      <p:pic>
        <p:nvPicPr>
          <p:cNvPr id="5" name="Picture 4">
            <a:extLst>
              <a:ext uri="{FF2B5EF4-FFF2-40B4-BE49-F238E27FC236}">
                <a16:creationId xmlns:a16="http://schemas.microsoft.com/office/drawing/2014/main" id="{9439C17E-CFE1-477F-B803-BFA63FE0575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0"/>
            <a:ext cx="7248428" cy="6858000"/>
          </a:xfrm>
          <a:prstGeom prst="rect">
            <a:avLst/>
          </a:prstGeom>
        </p:spPr>
      </p:pic>
      <p:sp>
        <p:nvSpPr>
          <p:cNvPr id="8" name="TextBox 7">
            <a:extLst>
              <a:ext uri="{FF2B5EF4-FFF2-40B4-BE49-F238E27FC236}">
                <a16:creationId xmlns:a16="http://schemas.microsoft.com/office/drawing/2014/main" id="{52097B43-5B53-44BA-97EE-0A6E62AEC991}"/>
              </a:ext>
            </a:extLst>
          </p:cNvPr>
          <p:cNvSpPr txBox="1"/>
          <p:nvPr/>
        </p:nvSpPr>
        <p:spPr>
          <a:xfrm>
            <a:off x="7438034" y="781254"/>
            <a:ext cx="4155842" cy="1200329"/>
          </a:xfrm>
          <a:prstGeom prst="rect">
            <a:avLst/>
          </a:prstGeom>
          <a:noFill/>
        </p:spPr>
        <p:txBody>
          <a:bodyPr wrap="square" rtlCol="0">
            <a:spAutoFit/>
          </a:bodyPr>
          <a:lstStyle/>
          <a:p>
            <a:r>
              <a:rPr lang="hr-HR" sz="2400" i="1" dirty="0" err="1">
                <a:latin typeface="Microsoft Uighur" panose="02000000000000000000" pitchFamily="2" charset="-78"/>
                <a:cs typeface="Microsoft Uighur" panose="02000000000000000000" pitchFamily="2" charset="-78"/>
              </a:rPr>
              <a:t>If</a:t>
            </a:r>
            <a:r>
              <a:rPr lang="hr-HR" sz="2400" i="1" dirty="0">
                <a:latin typeface="Microsoft Uighur" panose="02000000000000000000" pitchFamily="2" charset="-78"/>
                <a:cs typeface="Microsoft Uighur" panose="02000000000000000000" pitchFamily="2" charset="-78"/>
              </a:rPr>
              <a:t> </a:t>
            </a:r>
            <a:r>
              <a:rPr lang="hr-HR" sz="2400" i="1" dirty="0" err="1">
                <a:latin typeface="Microsoft Uighur" panose="02000000000000000000" pitchFamily="2" charset="-78"/>
                <a:cs typeface="Microsoft Uighur" panose="02000000000000000000" pitchFamily="2" charset="-78"/>
              </a:rPr>
              <a:t>you</a:t>
            </a:r>
            <a:r>
              <a:rPr lang="hr-HR" sz="2400" i="1" dirty="0">
                <a:latin typeface="Microsoft Uighur" panose="02000000000000000000" pitchFamily="2" charset="-78"/>
                <a:cs typeface="Microsoft Uighur" panose="02000000000000000000" pitchFamily="2" charset="-78"/>
              </a:rPr>
              <a:t> </a:t>
            </a:r>
            <a:r>
              <a:rPr lang="hr-HR" sz="2400" i="1" dirty="0" err="1">
                <a:latin typeface="Microsoft Uighur" panose="02000000000000000000" pitchFamily="2" charset="-78"/>
                <a:cs typeface="Microsoft Uighur" panose="02000000000000000000" pitchFamily="2" charset="-78"/>
              </a:rPr>
              <a:t>want</a:t>
            </a:r>
            <a:r>
              <a:rPr lang="hr-HR" sz="2400" i="1" dirty="0">
                <a:latin typeface="Microsoft Uighur" panose="02000000000000000000" pitchFamily="2" charset="-78"/>
                <a:cs typeface="Microsoft Uighur" panose="02000000000000000000" pitchFamily="2" charset="-78"/>
              </a:rPr>
              <a:t> to </a:t>
            </a:r>
            <a:r>
              <a:rPr lang="hr-HR" sz="2400" i="1" dirty="0" err="1">
                <a:latin typeface="Microsoft Uighur" panose="02000000000000000000" pitchFamily="2" charset="-78"/>
                <a:cs typeface="Microsoft Uighur" panose="02000000000000000000" pitchFamily="2" charset="-78"/>
              </a:rPr>
              <a:t>see</a:t>
            </a:r>
            <a:r>
              <a:rPr lang="hr-HR" sz="2400" i="1" dirty="0">
                <a:latin typeface="Microsoft Uighur" panose="02000000000000000000" pitchFamily="2" charset="-78"/>
                <a:cs typeface="Microsoft Uighur" panose="02000000000000000000" pitchFamily="2" charset="-78"/>
              </a:rPr>
              <a:t> </a:t>
            </a:r>
            <a:r>
              <a:rPr lang="hr-HR" sz="2400" i="1" dirty="0" err="1">
                <a:latin typeface="Microsoft Uighur" panose="02000000000000000000" pitchFamily="2" charset="-78"/>
                <a:cs typeface="Microsoft Uighur" panose="02000000000000000000" pitchFamily="2" charset="-78"/>
              </a:rPr>
              <a:t>paradise</a:t>
            </a:r>
            <a:r>
              <a:rPr lang="hr-HR" sz="2400" i="1" dirty="0">
                <a:latin typeface="Microsoft Uighur" panose="02000000000000000000" pitchFamily="2" charset="-78"/>
                <a:cs typeface="Microsoft Uighur" panose="02000000000000000000" pitchFamily="2" charset="-78"/>
              </a:rPr>
              <a:t> on </a:t>
            </a:r>
            <a:r>
              <a:rPr lang="hr-HR" sz="2400" i="1" dirty="0" err="1">
                <a:latin typeface="Microsoft Uighur" panose="02000000000000000000" pitchFamily="2" charset="-78"/>
                <a:cs typeface="Microsoft Uighur" panose="02000000000000000000" pitchFamily="2" charset="-78"/>
              </a:rPr>
              <a:t>earth</a:t>
            </a:r>
            <a:r>
              <a:rPr lang="hr-HR" sz="2400" i="1" dirty="0">
                <a:latin typeface="Microsoft Uighur" panose="02000000000000000000" pitchFamily="2" charset="-78"/>
                <a:cs typeface="Microsoft Uighur" panose="02000000000000000000" pitchFamily="2" charset="-78"/>
              </a:rPr>
              <a:t>, </a:t>
            </a:r>
            <a:r>
              <a:rPr lang="hr-HR" sz="2400" i="1" dirty="0" err="1">
                <a:latin typeface="Microsoft Uighur" panose="02000000000000000000" pitchFamily="2" charset="-78"/>
                <a:cs typeface="Microsoft Uighur" panose="02000000000000000000" pitchFamily="2" charset="-78"/>
              </a:rPr>
              <a:t>come</a:t>
            </a:r>
            <a:r>
              <a:rPr lang="hr-HR" sz="2400" i="1" dirty="0">
                <a:latin typeface="Microsoft Uighur" panose="02000000000000000000" pitchFamily="2" charset="-78"/>
                <a:cs typeface="Microsoft Uighur" panose="02000000000000000000" pitchFamily="2" charset="-78"/>
              </a:rPr>
              <a:t> to Dubrovnik.   </a:t>
            </a:r>
            <a:r>
              <a:rPr lang="hr-HR" sz="2400" dirty="0">
                <a:latin typeface="Microsoft Uighur" panose="02000000000000000000" pitchFamily="2" charset="-78"/>
                <a:cs typeface="Microsoft Uighur" panose="02000000000000000000" pitchFamily="2" charset="-78"/>
              </a:rPr>
              <a:t>-George Bernard Shaw</a:t>
            </a:r>
            <a:endParaRPr lang="en-US" sz="2400" dirty="0">
              <a:latin typeface="Microsoft Uighur" panose="02000000000000000000" pitchFamily="2" charset="-78"/>
              <a:cs typeface="Microsoft Uighur" panose="02000000000000000000" pitchFamily="2" charset="-78"/>
            </a:endParaRPr>
          </a:p>
        </p:txBody>
      </p:sp>
      <p:pic>
        <p:nvPicPr>
          <p:cNvPr id="12" name="Graphic 11" descr="Tropical scene">
            <a:extLst>
              <a:ext uri="{FF2B5EF4-FFF2-40B4-BE49-F238E27FC236}">
                <a16:creationId xmlns:a16="http://schemas.microsoft.com/office/drawing/2014/main" id="{8E5222A7-D811-4BCC-9A2B-2A536E64DA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209900" y="5756940"/>
            <a:ext cx="770584" cy="833729"/>
          </a:xfrm>
          <a:prstGeom prst="rect">
            <a:avLst/>
          </a:prstGeom>
        </p:spPr>
      </p:pic>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826082B8-A4E7-467F-87A3-E4FB8D78A081}"/>
              </a:ext>
            </a:extLst>
          </p:cNvPr>
          <p:cNvSpPr>
            <a:spLocks noGrp="1"/>
          </p:cNvSpPr>
          <p:nvPr>
            <p:ph type="title"/>
          </p:nvPr>
        </p:nvSpPr>
        <p:spPr>
          <a:xfrm>
            <a:off x="8299485" y="970207"/>
            <a:ext cx="3053039" cy="1060817"/>
          </a:xfrm>
        </p:spPr>
        <p:txBody>
          <a:bodyPr anchor="b">
            <a:normAutofit/>
          </a:bodyPr>
          <a:lstStyle/>
          <a:p>
            <a:r>
              <a:rPr lang="hr-HR" sz="4800" dirty="0">
                <a:solidFill>
                  <a:schemeClr val="bg1">
                    <a:lumMod val="95000"/>
                    <a:lumOff val="5000"/>
                  </a:schemeClr>
                </a:solidFill>
              </a:rPr>
              <a:t>Attractions</a:t>
            </a:r>
          </a:p>
        </p:txBody>
      </p:sp>
      <p:sp>
        <p:nvSpPr>
          <p:cNvPr id="3" name="Rezervirano mjesto sadržaja 2">
            <a:extLst>
              <a:ext uri="{FF2B5EF4-FFF2-40B4-BE49-F238E27FC236}">
                <a16:creationId xmlns:a16="http://schemas.microsoft.com/office/drawing/2014/main" id="{A548F89A-FE2E-4C41-8D8E-709733048884}"/>
              </a:ext>
            </a:extLst>
          </p:cNvPr>
          <p:cNvSpPr>
            <a:spLocks noGrp="1"/>
          </p:cNvSpPr>
          <p:nvPr>
            <p:ph idx="1"/>
          </p:nvPr>
        </p:nvSpPr>
        <p:spPr>
          <a:xfrm>
            <a:off x="8377638" y="2074984"/>
            <a:ext cx="3053039" cy="3931920"/>
          </a:xfrm>
        </p:spPr>
        <p:txBody>
          <a:bodyPr>
            <a:normAutofit/>
          </a:bodyPr>
          <a:lstStyle/>
          <a:p>
            <a:r>
              <a:rPr lang="hr-HR" sz="1800" dirty="0" err="1">
                <a:solidFill>
                  <a:schemeClr val="bg1">
                    <a:lumMod val="95000"/>
                    <a:lumOff val="5000"/>
                  </a:schemeClr>
                </a:solidFill>
              </a:rPr>
              <a:t>Greeting</a:t>
            </a:r>
            <a:r>
              <a:rPr lang="hr-HR" sz="1800" dirty="0">
                <a:solidFill>
                  <a:schemeClr val="bg1">
                    <a:lumMod val="95000"/>
                    <a:lumOff val="5000"/>
                  </a:schemeClr>
                </a:solidFill>
              </a:rPr>
              <a:t> to </a:t>
            </a:r>
            <a:r>
              <a:rPr lang="hr-HR" sz="1800" dirty="0" err="1">
                <a:solidFill>
                  <a:schemeClr val="bg1">
                    <a:lumMod val="95000"/>
                    <a:lumOff val="5000"/>
                  </a:schemeClr>
                </a:solidFill>
              </a:rPr>
              <a:t>the</a:t>
            </a:r>
            <a:r>
              <a:rPr lang="hr-HR" sz="1800" dirty="0">
                <a:solidFill>
                  <a:schemeClr val="bg1">
                    <a:lumMod val="95000"/>
                    <a:lumOff val="5000"/>
                  </a:schemeClr>
                </a:solidFill>
              </a:rPr>
              <a:t> </a:t>
            </a:r>
            <a:r>
              <a:rPr lang="hr-HR" sz="1800" dirty="0" err="1">
                <a:solidFill>
                  <a:schemeClr val="bg1">
                    <a:lumMod val="95000"/>
                    <a:lumOff val="5000"/>
                  </a:schemeClr>
                </a:solidFill>
              </a:rPr>
              <a:t>sun</a:t>
            </a:r>
            <a:endParaRPr lang="hr-HR" sz="1800" dirty="0">
              <a:solidFill>
                <a:schemeClr val="bg1">
                  <a:lumMod val="95000"/>
                  <a:lumOff val="5000"/>
                </a:schemeClr>
              </a:solidFill>
            </a:endParaRPr>
          </a:p>
          <a:p>
            <a:r>
              <a:rPr lang="hr-HR" sz="1800" dirty="0" err="1">
                <a:solidFill>
                  <a:schemeClr val="bg1">
                    <a:lumMod val="95000"/>
                    <a:lumOff val="5000"/>
                  </a:schemeClr>
                </a:solidFill>
              </a:rPr>
              <a:t>Church</a:t>
            </a:r>
            <a:r>
              <a:rPr lang="hr-HR" sz="1800" dirty="0">
                <a:solidFill>
                  <a:schemeClr val="bg1">
                    <a:lumMod val="95000"/>
                    <a:lumOff val="5000"/>
                  </a:schemeClr>
                </a:solidFill>
              </a:rPr>
              <a:t> </a:t>
            </a:r>
            <a:r>
              <a:rPr lang="hr-HR" sz="1800" dirty="0" err="1">
                <a:solidFill>
                  <a:schemeClr val="bg1">
                    <a:lumMod val="95000"/>
                    <a:lumOff val="5000"/>
                  </a:schemeClr>
                </a:solidFill>
              </a:rPr>
              <a:t>of</a:t>
            </a:r>
            <a:r>
              <a:rPr lang="hr-HR" sz="1800" dirty="0">
                <a:solidFill>
                  <a:schemeClr val="bg1">
                    <a:lumMod val="95000"/>
                    <a:lumOff val="5000"/>
                  </a:schemeClr>
                </a:solidFill>
              </a:rPr>
              <a:t> St Donat</a:t>
            </a:r>
          </a:p>
          <a:p>
            <a:r>
              <a:rPr lang="hr-HR" sz="1800" dirty="0">
                <a:solidFill>
                  <a:schemeClr val="bg1">
                    <a:lumMod val="95000"/>
                    <a:lumOff val="5000"/>
                  </a:schemeClr>
                </a:solidFill>
              </a:rPr>
              <a:t>Zadar </a:t>
            </a:r>
            <a:r>
              <a:rPr lang="hr-HR" sz="1800" dirty="0" err="1">
                <a:solidFill>
                  <a:schemeClr val="bg1">
                    <a:lumMod val="95000"/>
                    <a:lumOff val="5000"/>
                  </a:schemeClr>
                </a:solidFill>
              </a:rPr>
              <a:t>city</a:t>
            </a:r>
            <a:r>
              <a:rPr lang="hr-HR" sz="1800" dirty="0">
                <a:solidFill>
                  <a:schemeClr val="bg1">
                    <a:lumMod val="95000"/>
                    <a:lumOff val="5000"/>
                  </a:schemeClr>
                </a:solidFill>
              </a:rPr>
              <a:t> </a:t>
            </a:r>
            <a:r>
              <a:rPr lang="hr-HR" sz="1800" dirty="0" err="1">
                <a:solidFill>
                  <a:schemeClr val="bg1">
                    <a:lumMod val="95000"/>
                    <a:lumOff val="5000"/>
                  </a:schemeClr>
                </a:solidFill>
              </a:rPr>
              <a:t>walls</a:t>
            </a:r>
            <a:endParaRPr lang="hr-HR" sz="1800" dirty="0">
              <a:solidFill>
                <a:schemeClr val="bg1">
                  <a:lumMod val="95000"/>
                  <a:lumOff val="5000"/>
                </a:schemeClr>
              </a:solidFill>
            </a:endParaRPr>
          </a:p>
          <a:p>
            <a:r>
              <a:rPr lang="hr-HR" sz="1800" dirty="0">
                <a:solidFill>
                  <a:schemeClr val="bg1">
                    <a:lumMod val="95000"/>
                    <a:lumOff val="5000"/>
                  </a:schemeClr>
                </a:solidFill>
              </a:rPr>
              <a:t>Kalelarga</a:t>
            </a:r>
          </a:p>
          <a:p>
            <a:r>
              <a:rPr lang="hr-HR" sz="1800" dirty="0">
                <a:solidFill>
                  <a:schemeClr val="bg1">
                    <a:lumMod val="95000"/>
                    <a:lumOff val="5000"/>
                  </a:schemeClr>
                </a:solidFill>
              </a:rPr>
              <a:t> </a:t>
            </a:r>
            <a:r>
              <a:rPr lang="hr-HR" sz="1800" dirty="0" err="1">
                <a:solidFill>
                  <a:schemeClr val="bg1">
                    <a:lumMod val="95000"/>
                    <a:lumOff val="5000"/>
                  </a:schemeClr>
                </a:solidFill>
              </a:rPr>
              <a:t>Church</a:t>
            </a:r>
            <a:r>
              <a:rPr lang="hr-HR" sz="1800" dirty="0">
                <a:solidFill>
                  <a:schemeClr val="bg1">
                    <a:lumMod val="95000"/>
                    <a:lumOff val="5000"/>
                  </a:schemeClr>
                </a:solidFill>
              </a:rPr>
              <a:t> </a:t>
            </a:r>
            <a:r>
              <a:rPr lang="hr-HR" sz="1800" dirty="0" err="1">
                <a:solidFill>
                  <a:schemeClr val="bg1">
                    <a:lumMod val="95000"/>
                    <a:lumOff val="5000"/>
                  </a:schemeClr>
                </a:solidFill>
              </a:rPr>
              <a:t>of</a:t>
            </a:r>
            <a:r>
              <a:rPr lang="hr-HR" sz="1800" dirty="0">
                <a:solidFill>
                  <a:schemeClr val="bg1">
                    <a:lumMod val="95000"/>
                    <a:lumOff val="5000"/>
                  </a:schemeClr>
                </a:solidFill>
              </a:rPr>
              <a:t> St Andrew </a:t>
            </a:r>
            <a:r>
              <a:rPr lang="hr-HR" sz="1800" dirty="0" err="1">
                <a:solidFill>
                  <a:schemeClr val="bg1">
                    <a:lumMod val="95000"/>
                    <a:lumOff val="5000"/>
                  </a:schemeClr>
                </a:solidFill>
              </a:rPr>
              <a:t>and</a:t>
            </a:r>
            <a:r>
              <a:rPr lang="hr-HR" sz="1800" dirty="0">
                <a:solidFill>
                  <a:schemeClr val="bg1">
                    <a:lumMod val="95000"/>
                    <a:lumOff val="5000"/>
                  </a:schemeClr>
                </a:solidFill>
              </a:rPr>
              <a:t> St Peter </a:t>
            </a:r>
            <a:r>
              <a:rPr lang="hr-HR" sz="1800" dirty="0" err="1">
                <a:solidFill>
                  <a:schemeClr val="bg1">
                    <a:lumMod val="95000"/>
                    <a:lumOff val="5000"/>
                  </a:schemeClr>
                </a:solidFill>
              </a:rPr>
              <a:t>the</a:t>
            </a:r>
            <a:r>
              <a:rPr lang="hr-HR" sz="1800" dirty="0">
                <a:solidFill>
                  <a:schemeClr val="bg1">
                    <a:lumMod val="95000"/>
                    <a:lumOff val="5000"/>
                  </a:schemeClr>
                </a:solidFill>
              </a:rPr>
              <a:t> </a:t>
            </a:r>
            <a:r>
              <a:rPr lang="hr-HR" sz="1800" dirty="0" err="1">
                <a:solidFill>
                  <a:schemeClr val="bg1">
                    <a:lumMod val="95000"/>
                    <a:lumOff val="5000"/>
                  </a:schemeClr>
                </a:solidFill>
              </a:rPr>
              <a:t>Elder</a:t>
            </a:r>
            <a:endParaRPr lang="hr-HR" sz="1800" dirty="0">
              <a:solidFill>
                <a:schemeClr val="bg1">
                  <a:lumMod val="95000"/>
                  <a:lumOff val="5000"/>
                </a:schemeClr>
              </a:solidFill>
            </a:endParaRPr>
          </a:p>
          <a:p>
            <a:r>
              <a:rPr lang="hr-HR" sz="1800" dirty="0" err="1">
                <a:solidFill>
                  <a:schemeClr val="bg1">
                    <a:lumMod val="95000"/>
                    <a:lumOff val="5000"/>
                  </a:schemeClr>
                </a:solidFill>
              </a:rPr>
              <a:t>Sea</a:t>
            </a:r>
            <a:r>
              <a:rPr lang="hr-HR" sz="1800" dirty="0">
                <a:solidFill>
                  <a:schemeClr val="bg1">
                    <a:lumMod val="95000"/>
                    <a:lumOff val="5000"/>
                  </a:schemeClr>
                </a:solidFill>
              </a:rPr>
              <a:t> Organ </a:t>
            </a:r>
            <a:r>
              <a:rPr lang="hr-HR" sz="1800" dirty="0" err="1">
                <a:solidFill>
                  <a:schemeClr val="bg1">
                    <a:lumMod val="95000"/>
                    <a:lumOff val="5000"/>
                  </a:schemeClr>
                </a:solidFill>
              </a:rPr>
              <a:t>and</a:t>
            </a:r>
            <a:r>
              <a:rPr lang="hr-HR" sz="1800" dirty="0">
                <a:solidFill>
                  <a:schemeClr val="bg1">
                    <a:lumMod val="95000"/>
                    <a:lumOff val="5000"/>
                  </a:schemeClr>
                </a:solidFill>
              </a:rPr>
              <a:t> </a:t>
            </a:r>
            <a:r>
              <a:rPr lang="hr-HR" sz="1800" dirty="0" err="1">
                <a:solidFill>
                  <a:schemeClr val="bg1">
                    <a:lumMod val="95000"/>
                    <a:lumOff val="5000"/>
                  </a:schemeClr>
                </a:solidFill>
              </a:rPr>
              <a:t>many</a:t>
            </a:r>
            <a:r>
              <a:rPr lang="hr-HR" sz="1800" dirty="0">
                <a:solidFill>
                  <a:schemeClr val="bg1">
                    <a:lumMod val="95000"/>
                    <a:lumOff val="5000"/>
                  </a:schemeClr>
                </a:solidFill>
              </a:rPr>
              <a:t> more</a:t>
            </a:r>
          </a:p>
        </p:txBody>
      </p:sp>
      <p:pic>
        <p:nvPicPr>
          <p:cNvPr id="5" name="Slika 4" descr="Slika na kojoj se prikazuje zgrada, na otvorenom, staro, kamen&#10;&#10;Opis je automatski generiran">
            <a:extLst>
              <a:ext uri="{FF2B5EF4-FFF2-40B4-BE49-F238E27FC236}">
                <a16:creationId xmlns:a16="http://schemas.microsoft.com/office/drawing/2014/main" id="{0208E01B-19FB-48FF-B5FD-7AE1295F468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634276" y="1126000"/>
            <a:ext cx="6900380" cy="4606003"/>
          </a:xfrm>
          <a:prstGeom prst="rect">
            <a:avLst/>
          </a:prstGeom>
        </p:spPr>
      </p:pic>
      <p:sp>
        <p:nvSpPr>
          <p:cNvPr id="6" name="TekstniOkvir 5">
            <a:extLst>
              <a:ext uri="{FF2B5EF4-FFF2-40B4-BE49-F238E27FC236}">
                <a16:creationId xmlns:a16="http://schemas.microsoft.com/office/drawing/2014/main" id="{823EB775-34A1-4D58-A9DD-F3F6ED7C300E}"/>
              </a:ext>
            </a:extLst>
          </p:cNvPr>
          <p:cNvSpPr txBox="1"/>
          <p:nvPr/>
        </p:nvSpPr>
        <p:spPr>
          <a:xfrm>
            <a:off x="5269291" y="5531948"/>
            <a:ext cx="2265364" cy="200055"/>
          </a:xfrm>
          <a:prstGeom prst="rect">
            <a:avLst/>
          </a:prstGeom>
          <a:solidFill>
            <a:srgbClr val="000000"/>
          </a:solidFill>
        </p:spPr>
        <p:txBody>
          <a:bodyPr wrap="none" rtlCol="0">
            <a:spAutoFit/>
          </a:bodyPr>
          <a:lstStyle/>
          <a:p>
            <a:pPr algn="r">
              <a:spcAft>
                <a:spcPts val="600"/>
              </a:spcAft>
            </a:pPr>
            <a:r>
              <a:rPr lang="hr-HR" sz="700">
                <a:solidFill>
                  <a:srgbClr val="FFFFFF"/>
                </a:solidFill>
                <a:hlinkClick r:id="rId3" tooltip="https://commons.wikimedia.org/wiki/File:Church_of_Saint_Donat_in_Zadar,_Croatia_2011.jpg">
                  <a:extLst>
                    <a:ext uri="{A12FA001-AC4F-418D-AE19-62706E023703}">
                      <ahyp:hlinkClr xmlns:ahyp="http://schemas.microsoft.com/office/drawing/2018/hyperlinkcolor" xmlns="" val="tx"/>
                    </a:ext>
                  </a:extLst>
                </a:hlinkClick>
              </a:rPr>
              <a:t>Ta fotografija</a:t>
            </a:r>
            <a:r>
              <a:rPr lang="hr-HR" sz="700">
                <a:solidFill>
                  <a:srgbClr val="FFFFFF"/>
                </a:solidFill>
              </a:rPr>
              <a:t> korisnika Nepoznat autor: licenca </a:t>
            </a:r>
            <a:r>
              <a:rPr lang="hr-HR" sz="700">
                <a:solidFill>
                  <a:srgbClr val="FFFFFF"/>
                </a:solidFill>
                <a:hlinkClick r:id="rId4" tooltip="https://creativecommons.org/licenses/by-sa/3.0/">
                  <a:extLst>
                    <a:ext uri="{A12FA001-AC4F-418D-AE19-62706E023703}">
                      <ahyp:hlinkClr xmlns:ahyp="http://schemas.microsoft.com/office/drawing/2018/hyperlinkcolor" xmlns="" val="tx"/>
                    </a:ext>
                  </a:extLst>
                </a:hlinkClick>
              </a:rPr>
              <a:t>CC BY-SA</a:t>
            </a:r>
            <a:endParaRPr lang="hr-HR" sz="700">
              <a:solidFill>
                <a:srgbClr val="FFFFFF"/>
              </a:solidFill>
            </a:endParaRPr>
          </a:p>
        </p:txBody>
      </p:sp>
    </p:spTree>
    <p:extLst>
      <p:ext uri="{BB962C8B-B14F-4D97-AF65-F5344CB8AC3E}">
        <p14:creationId xmlns:p14="http://schemas.microsoft.com/office/powerpoint/2010/main" val="2032652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62FC3B3-4F33-47E4-96AA-DEB7DEA20B24}"/>
              </a:ext>
            </a:extLst>
          </p:cNvPr>
          <p:cNvSpPr>
            <a:spLocks noGrp="1"/>
          </p:cNvSpPr>
          <p:nvPr>
            <p:ph type="title"/>
          </p:nvPr>
        </p:nvSpPr>
        <p:spPr>
          <a:xfrm>
            <a:off x="784743" y="685800"/>
            <a:ext cx="5793475" cy="1485900"/>
          </a:xfrm>
        </p:spPr>
        <p:txBody>
          <a:bodyPr>
            <a:normAutofit/>
          </a:bodyPr>
          <a:lstStyle/>
          <a:p>
            <a:r>
              <a:rPr lang="hr-HR" dirty="0" err="1"/>
              <a:t>Church</a:t>
            </a:r>
            <a:r>
              <a:rPr lang="hr-HR" dirty="0"/>
              <a:t> </a:t>
            </a:r>
            <a:r>
              <a:rPr lang="hr-HR" dirty="0" err="1"/>
              <a:t>of</a:t>
            </a:r>
            <a:r>
              <a:rPr lang="hr-HR" dirty="0"/>
              <a:t> St Donat</a:t>
            </a:r>
          </a:p>
        </p:txBody>
      </p:sp>
      <p:sp>
        <p:nvSpPr>
          <p:cNvPr id="3" name="Rezervirano mjesto sadržaja 2">
            <a:extLst>
              <a:ext uri="{FF2B5EF4-FFF2-40B4-BE49-F238E27FC236}">
                <a16:creationId xmlns:a16="http://schemas.microsoft.com/office/drawing/2014/main" id="{D6A3C859-BCF4-4A25-B009-AF1B40BD26D9}"/>
              </a:ext>
            </a:extLst>
          </p:cNvPr>
          <p:cNvSpPr>
            <a:spLocks noGrp="1"/>
          </p:cNvSpPr>
          <p:nvPr>
            <p:ph idx="1"/>
          </p:nvPr>
        </p:nvSpPr>
        <p:spPr>
          <a:xfrm>
            <a:off x="784743" y="2286000"/>
            <a:ext cx="5793475" cy="3581400"/>
          </a:xfrm>
        </p:spPr>
        <p:txBody>
          <a:bodyPr>
            <a:normAutofit/>
          </a:bodyPr>
          <a:lstStyle/>
          <a:p>
            <a:r>
              <a:rPr lang="hr-HR" sz="1900" dirty="0" err="1"/>
              <a:t>The</a:t>
            </a:r>
            <a:r>
              <a:rPr lang="hr-HR" sz="1900" dirty="0"/>
              <a:t> </a:t>
            </a:r>
            <a:r>
              <a:rPr lang="hr-HR" sz="1900" dirty="0" err="1"/>
              <a:t>Church</a:t>
            </a:r>
            <a:r>
              <a:rPr lang="hr-HR" sz="1900" dirty="0"/>
              <a:t> </a:t>
            </a:r>
            <a:r>
              <a:rPr lang="hr-HR" sz="1900" dirty="0" err="1"/>
              <a:t>of</a:t>
            </a:r>
            <a:r>
              <a:rPr lang="hr-HR" sz="1900" dirty="0"/>
              <a:t> St Donat </a:t>
            </a:r>
            <a:r>
              <a:rPr lang="hr-HR" sz="1900" dirty="0" err="1"/>
              <a:t>in</a:t>
            </a:r>
            <a:r>
              <a:rPr lang="hr-HR" sz="1900" dirty="0"/>
              <a:t> Zadar </a:t>
            </a:r>
            <a:r>
              <a:rPr lang="hr-HR" sz="1900" dirty="0" err="1"/>
              <a:t>has</a:t>
            </a:r>
            <a:r>
              <a:rPr lang="hr-HR" sz="1900" dirty="0"/>
              <a:t> </a:t>
            </a:r>
            <a:r>
              <a:rPr lang="hr-HR" sz="1900" dirty="0" err="1"/>
              <a:t>long</a:t>
            </a:r>
            <a:r>
              <a:rPr lang="hr-HR" sz="1900" dirty="0"/>
              <a:t> </a:t>
            </a:r>
            <a:r>
              <a:rPr lang="hr-HR" sz="1900" dirty="0" err="1"/>
              <a:t>been</a:t>
            </a:r>
            <a:r>
              <a:rPr lang="hr-HR" sz="1900" dirty="0"/>
              <a:t> </a:t>
            </a:r>
            <a:r>
              <a:rPr lang="hr-HR" sz="1900" dirty="0" err="1"/>
              <a:t>desacralized</a:t>
            </a:r>
            <a:r>
              <a:rPr lang="hr-HR" sz="1900" dirty="0"/>
              <a:t>, </a:t>
            </a:r>
            <a:r>
              <a:rPr lang="hr-HR" sz="1900" dirty="0" err="1"/>
              <a:t>meaning</a:t>
            </a:r>
            <a:r>
              <a:rPr lang="hr-HR" sz="1900" dirty="0"/>
              <a:t> no </a:t>
            </a:r>
            <a:r>
              <a:rPr lang="hr-HR" sz="1900" dirty="0" err="1"/>
              <a:t>liturgies</a:t>
            </a:r>
            <a:r>
              <a:rPr lang="hr-HR" sz="1900" dirty="0"/>
              <a:t> are </a:t>
            </a:r>
            <a:r>
              <a:rPr lang="hr-HR" sz="1900" dirty="0" err="1"/>
              <a:t>held</a:t>
            </a:r>
            <a:r>
              <a:rPr lang="hr-HR" sz="1900" dirty="0"/>
              <a:t> </a:t>
            </a:r>
            <a:r>
              <a:rPr lang="hr-HR" sz="1900" dirty="0" err="1"/>
              <a:t>here</a:t>
            </a:r>
            <a:r>
              <a:rPr lang="hr-HR" sz="1900" dirty="0"/>
              <a:t>, </a:t>
            </a:r>
            <a:r>
              <a:rPr lang="hr-HR" sz="1900" dirty="0" err="1" smtClean="0"/>
              <a:t>anuntil</a:t>
            </a:r>
            <a:r>
              <a:rPr lang="hr-HR" sz="1900" dirty="0" smtClean="0"/>
              <a:t> </a:t>
            </a:r>
            <a:r>
              <a:rPr lang="hr-HR" sz="1900" dirty="0"/>
              <a:t>1954 </a:t>
            </a:r>
            <a:r>
              <a:rPr lang="hr-HR" sz="1900" dirty="0" err="1"/>
              <a:t>it</a:t>
            </a:r>
            <a:r>
              <a:rPr lang="hr-HR" sz="1900" dirty="0"/>
              <a:t> </a:t>
            </a:r>
            <a:r>
              <a:rPr lang="hr-HR" sz="1900" dirty="0" err="1"/>
              <a:t>housed</a:t>
            </a:r>
            <a:r>
              <a:rPr lang="hr-HR" sz="1900" dirty="0"/>
              <a:t> </a:t>
            </a:r>
            <a:r>
              <a:rPr lang="hr-HR" sz="1900" dirty="0" err="1"/>
              <a:t>the</a:t>
            </a:r>
            <a:r>
              <a:rPr lang="hr-HR" sz="1900" dirty="0"/>
              <a:t> Zadar </a:t>
            </a:r>
            <a:r>
              <a:rPr lang="hr-HR" sz="1900" dirty="0" err="1" smtClean="0"/>
              <a:t>Archeological</a:t>
            </a:r>
            <a:r>
              <a:rPr lang="hr-HR" sz="1900" dirty="0" smtClean="0"/>
              <a:t>  </a:t>
            </a:r>
            <a:r>
              <a:rPr lang="hr-HR" sz="1900" dirty="0" err="1"/>
              <a:t>museum</a:t>
            </a:r>
            <a:endParaRPr lang="hr-HR" sz="1900" dirty="0"/>
          </a:p>
          <a:p>
            <a:r>
              <a:rPr lang="hr-HR" sz="1900" dirty="0" err="1"/>
              <a:t>The</a:t>
            </a:r>
            <a:r>
              <a:rPr lang="hr-HR" sz="1900" dirty="0"/>
              <a:t> </a:t>
            </a:r>
            <a:r>
              <a:rPr lang="hr-HR" sz="1900" dirty="0" err="1"/>
              <a:t>monumental</a:t>
            </a:r>
            <a:r>
              <a:rPr lang="hr-HR" sz="1900" dirty="0"/>
              <a:t> </a:t>
            </a:r>
            <a:r>
              <a:rPr lang="hr-HR" sz="1900" dirty="0" err="1"/>
              <a:t>medieval</a:t>
            </a:r>
            <a:r>
              <a:rPr lang="hr-HR" sz="1900" dirty="0"/>
              <a:t> monument </a:t>
            </a:r>
            <a:r>
              <a:rPr lang="hr-HR" sz="1900" dirty="0" err="1"/>
              <a:t>was</a:t>
            </a:r>
            <a:r>
              <a:rPr lang="hr-HR" sz="1900" dirty="0"/>
              <a:t> </a:t>
            </a:r>
            <a:r>
              <a:rPr lang="hr-HR" sz="1900" dirty="0" err="1"/>
              <a:t>built</a:t>
            </a:r>
            <a:r>
              <a:rPr lang="hr-HR" sz="1900" dirty="0"/>
              <a:t> </a:t>
            </a:r>
            <a:r>
              <a:rPr lang="hr-HR" sz="1900" dirty="0" err="1"/>
              <a:t>in</a:t>
            </a:r>
            <a:r>
              <a:rPr lang="hr-HR" sz="1900" dirty="0"/>
              <a:t> </a:t>
            </a:r>
            <a:r>
              <a:rPr lang="hr-HR" sz="1900" dirty="0" err="1"/>
              <a:t>the</a:t>
            </a:r>
            <a:r>
              <a:rPr lang="hr-HR" sz="1900" dirty="0"/>
              <a:t> 9th </a:t>
            </a:r>
            <a:r>
              <a:rPr lang="hr-HR" sz="1900" dirty="0" err="1"/>
              <a:t>century</a:t>
            </a:r>
            <a:r>
              <a:rPr lang="hr-HR" sz="1900" dirty="0"/>
              <a:t> on </a:t>
            </a:r>
            <a:r>
              <a:rPr lang="hr-HR" sz="1900" dirty="0" err="1"/>
              <a:t>the</a:t>
            </a:r>
            <a:r>
              <a:rPr lang="hr-HR" sz="1900" dirty="0"/>
              <a:t> model </a:t>
            </a:r>
            <a:r>
              <a:rPr lang="hr-HR" sz="1900" dirty="0" err="1"/>
              <a:t>of</a:t>
            </a:r>
            <a:r>
              <a:rPr lang="hr-HR" sz="1900" dirty="0"/>
              <a:t> </a:t>
            </a:r>
            <a:r>
              <a:rPr lang="hr-HR" sz="1900" dirty="0" err="1"/>
              <a:t>early</a:t>
            </a:r>
            <a:r>
              <a:rPr lang="hr-HR" sz="1900" dirty="0"/>
              <a:t> Roman </a:t>
            </a:r>
            <a:r>
              <a:rPr lang="hr-HR" sz="1900" dirty="0" err="1"/>
              <a:t>arhitecture</a:t>
            </a:r>
            <a:endParaRPr lang="hr-HR" sz="1900" dirty="0"/>
          </a:p>
          <a:p>
            <a:r>
              <a:rPr lang="hr-HR" sz="1900" dirty="0"/>
              <a:t> </a:t>
            </a:r>
            <a:r>
              <a:rPr lang="hr-HR" sz="1900" dirty="0" err="1"/>
              <a:t>It</a:t>
            </a:r>
            <a:r>
              <a:rPr lang="hr-HR" sz="1900" dirty="0"/>
              <a:t> </a:t>
            </a:r>
            <a:r>
              <a:rPr lang="hr-HR" sz="1900" dirty="0" err="1"/>
              <a:t>was</a:t>
            </a:r>
            <a:r>
              <a:rPr lang="hr-HR" sz="1900" dirty="0"/>
              <a:t> </a:t>
            </a:r>
            <a:r>
              <a:rPr lang="hr-HR" sz="1900" dirty="0" err="1"/>
              <a:t>first</a:t>
            </a:r>
            <a:r>
              <a:rPr lang="hr-HR" sz="1900" dirty="0"/>
              <a:t> </a:t>
            </a:r>
            <a:r>
              <a:rPr lang="hr-HR" sz="1900" dirty="0" err="1"/>
              <a:t>named</a:t>
            </a:r>
            <a:r>
              <a:rPr lang="hr-HR" sz="1900" dirty="0"/>
              <a:t> </a:t>
            </a:r>
            <a:r>
              <a:rPr lang="hr-HR" sz="1900" dirty="0" err="1"/>
              <a:t>the</a:t>
            </a:r>
            <a:r>
              <a:rPr lang="hr-HR" sz="1900" dirty="0"/>
              <a:t> </a:t>
            </a:r>
            <a:r>
              <a:rPr lang="hr-HR" sz="1900" dirty="0" err="1"/>
              <a:t>Church</a:t>
            </a:r>
            <a:r>
              <a:rPr lang="hr-HR" sz="1900" dirty="0"/>
              <a:t> </a:t>
            </a:r>
            <a:r>
              <a:rPr lang="hr-HR" sz="1900" dirty="0" err="1"/>
              <a:t>of</a:t>
            </a:r>
            <a:r>
              <a:rPr lang="hr-HR" sz="1900" dirty="0"/>
              <a:t> </a:t>
            </a:r>
            <a:r>
              <a:rPr lang="hr-HR" sz="1900" dirty="0" err="1"/>
              <a:t>the</a:t>
            </a:r>
            <a:r>
              <a:rPr lang="hr-HR" sz="1900" dirty="0"/>
              <a:t> </a:t>
            </a:r>
            <a:r>
              <a:rPr lang="hr-HR" sz="1900" dirty="0" err="1"/>
              <a:t>Holy</a:t>
            </a:r>
            <a:r>
              <a:rPr lang="hr-HR" sz="1900" dirty="0"/>
              <a:t> </a:t>
            </a:r>
            <a:r>
              <a:rPr lang="hr-HR" sz="1900" dirty="0" err="1"/>
              <a:t>Trinity</a:t>
            </a:r>
            <a:r>
              <a:rPr lang="hr-HR" sz="1900" dirty="0"/>
              <a:t>, </a:t>
            </a:r>
            <a:r>
              <a:rPr lang="hr-HR" sz="1900" dirty="0" err="1"/>
              <a:t>and</a:t>
            </a:r>
            <a:r>
              <a:rPr lang="hr-HR" sz="1900" dirty="0"/>
              <a:t> </a:t>
            </a:r>
            <a:r>
              <a:rPr lang="hr-HR" sz="1900" dirty="0" err="1"/>
              <a:t>then</a:t>
            </a:r>
            <a:r>
              <a:rPr lang="hr-HR" sz="1900" dirty="0"/>
              <a:t> </a:t>
            </a:r>
            <a:r>
              <a:rPr lang="hr-HR" sz="1900" dirty="0" err="1"/>
              <a:t>later</a:t>
            </a:r>
            <a:r>
              <a:rPr lang="hr-HR" sz="1900" dirty="0"/>
              <a:t> </a:t>
            </a:r>
            <a:r>
              <a:rPr lang="hr-HR" sz="1900" dirty="0" err="1"/>
              <a:t>it</a:t>
            </a:r>
            <a:r>
              <a:rPr lang="hr-HR" sz="1900" dirty="0"/>
              <a:t> bore </a:t>
            </a:r>
            <a:r>
              <a:rPr lang="hr-HR" sz="1900" dirty="0" err="1"/>
              <a:t>the</a:t>
            </a:r>
            <a:r>
              <a:rPr lang="hr-HR" sz="1900" dirty="0"/>
              <a:t> </a:t>
            </a:r>
            <a:r>
              <a:rPr lang="hr-HR" sz="1900" dirty="0" err="1"/>
              <a:t>name</a:t>
            </a:r>
            <a:r>
              <a:rPr lang="hr-HR" sz="1900" dirty="0"/>
              <a:t> </a:t>
            </a:r>
            <a:r>
              <a:rPr lang="hr-HR" sz="1900" dirty="0" err="1"/>
              <a:t>of</a:t>
            </a:r>
            <a:r>
              <a:rPr lang="hr-HR" sz="1900" dirty="0"/>
              <a:t> </a:t>
            </a:r>
            <a:r>
              <a:rPr lang="hr-HR" sz="1900" dirty="0" err="1"/>
              <a:t>Bishop</a:t>
            </a:r>
            <a:r>
              <a:rPr lang="hr-HR" sz="1900" dirty="0"/>
              <a:t> Donat </a:t>
            </a:r>
            <a:r>
              <a:rPr lang="hr-HR" sz="1900" dirty="0" err="1"/>
              <a:t>who</a:t>
            </a:r>
            <a:r>
              <a:rPr lang="hr-HR" sz="1900" dirty="0"/>
              <a:t> had </a:t>
            </a:r>
            <a:r>
              <a:rPr lang="hr-HR" sz="1900" dirty="0" err="1"/>
              <a:t>it</a:t>
            </a:r>
            <a:r>
              <a:rPr lang="hr-HR" sz="1900" dirty="0"/>
              <a:t> </a:t>
            </a:r>
            <a:r>
              <a:rPr lang="hr-HR" sz="1900" dirty="0" err="1"/>
              <a:t>built</a:t>
            </a:r>
            <a:endParaRPr lang="hr-HR" sz="1900" dirty="0"/>
          </a:p>
          <a:p>
            <a:r>
              <a:rPr lang="hr-HR" sz="1900" dirty="0" err="1"/>
              <a:t>It</a:t>
            </a:r>
            <a:r>
              <a:rPr lang="hr-HR" sz="1900" dirty="0"/>
              <a:t> </a:t>
            </a:r>
            <a:r>
              <a:rPr lang="hr-HR" sz="1900" dirty="0" err="1"/>
              <a:t>represents</a:t>
            </a:r>
            <a:r>
              <a:rPr lang="hr-HR" sz="1900" dirty="0"/>
              <a:t> </a:t>
            </a:r>
            <a:r>
              <a:rPr lang="hr-HR" sz="1900" dirty="0" err="1"/>
              <a:t>the</a:t>
            </a:r>
            <a:r>
              <a:rPr lang="hr-HR" sz="1900" dirty="0"/>
              <a:t> most </a:t>
            </a:r>
            <a:r>
              <a:rPr lang="hr-HR" sz="1900" dirty="0" err="1"/>
              <a:t>famous</a:t>
            </a:r>
            <a:r>
              <a:rPr lang="hr-HR" sz="1900" dirty="0"/>
              <a:t> monument </a:t>
            </a:r>
            <a:r>
              <a:rPr lang="hr-HR" sz="1900" dirty="0" err="1"/>
              <a:t>of</a:t>
            </a:r>
            <a:r>
              <a:rPr lang="hr-HR" sz="1900" dirty="0"/>
              <a:t> Zadar.</a:t>
            </a:r>
          </a:p>
        </p:txBody>
      </p:sp>
      <p:pic>
        <p:nvPicPr>
          <p:cNvPr id="5" name="Slika 4" descr="Slika na kojoj se prikazuje trava, na otvorenom, nebo, zgrada&#10;&#10;Opis je automatski generiran">
            <a:extLst>
              <a:ext uri="{FF2B5EF4-FFF2-40B4-BE49-F238E27FC236}">
                <a16:creationId xmlns:a16="http://schemas.microsoft.com/office/drawing/2014/main" id="{D4BAFA64-F8FB-4AFC-B1B8-0226F747484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31278" r="21810" b="1"/>
          <a:stretch/>
        </p:blipFill>
        <p:spPr>
          <a:xfrm>
            <a:off x="7612260" y="10"/>
            <a:ext cx="4579739" cy="6857990"/>
          </a:xfrm>
          <a:prstGeom prst="rect">
            <a:avLst/>
          </a:prstGeom>
        </p:spPr>
      </p:pic>
      <p:sp>
        <p:nvSpPr>
          <p:cNvPr id="6" name="TekstniOkvir 5">
            <a:extLst>
              <a:ext uri="{FF2B5EF4-FFF2-40B4-BE49-F238E27FC236}">
                <a16:creationId xmlns:a16="http://schemas.microsoft.com/office/drawing/2014/main" id="{F734AC0A-8532-4561-AEDA-B40A47FA7826}"/>
              </a:ext>
            </a:extLst>
          </p:cNvPr>
          <p:cNvSpPr txBox="1"/>
          <p:nvPr/>
        </p:nvSpPr>
        <p:spPr>
          <a:xfrm>
            <a:off x="9926635" y="6657947"/>
            <a:ext cx="2265364" cy="200055"/>
          </a:xfrm>
          <a:prstGeom prst="rect">
            <a:avLst/>
          </a:prstGeom>
          <a:solidFill>
            <a:srgbClr val="000000"/>
          </a:solidFill>
        </p:spPr>
        <p:txBody>
          <a:bodyPr wrap="none" rtlCol="0">
            <a:spAutoFit/>
          </a:bodyPr>
          <a:lstStyle/>
          <a:p>
            <a:pPr algn="r">
              <a:spcAft>
                <a:spcPts val="600"/>
              </a:spcAft>
            </a:pPr>
            <a:r>
              <a:rPr lang="hr-HR" sz="700">
                <a:solidFill>
                  <a:srgbClr val="FFFFFF"/>
                </a:solidFill>
                <a:hlinkClick r:id="rId3" tooltip="https://en.wikipedia.org/wiki/Zadar">
                  <a:extLst>
                    <a:ext uri="{A12FA001-AC4F-418D-AE19-62706E023703}">
                      <ahyp:hlinkClr xmlns:ahyp="http://schemas.microsoft.com/office/drawing/2018/hyperlinkcolor" xmlns="" val="tx"/>
                    </a:ext>
                  </a:extLst>
                </a:hlinkClick>
              </a:rPr>
              <a:t>Ta fotografija</a:t>
            </a:r>
            <a:r>
              <a:rPr lang="hr-HR" sz="700">
                <a:solidFill>
                  <a:srgbClr val="FFFFFF"/>
                </a:solidFill>
              </a:rPr>
              <a:t> korisnika Nepoznat autor: licenca </a:t>
            </a:r>
            <a:r>
              <a:rPr lang="hr-HR" sz="700">
                <a:solidFill>
                  <a:srgbClr val="FFFFFF"/>
                </a:solidFill>
                <a:hlinkClick r:id="rId4" tooltip="https://creativecommons.org/licenses/by-sa/3.0/">
                  <a:extLst>
                    <a:ext uri="{A12FA001-AC4F-418D-AE19-62706E023703}">
                      <ahyp:hlinkClr xmlns:ahyp="http://schemas.microsoft.com/office/drawing/2018/hyperlinkcolor" xmlns="" val="tx"/>
                    </a:ext>
                  </a:extLst>
                </a:hlinkClick>
              </a:rPr>
              <a:t>CC BY-SA</a:t>
            </a:r>
            <a:endParaRPr lang="hr-HR" sz="700">
              <a:solidFill>
                <a:srgbClr val="FFFFFF"/>
              </a:solidFill>
            </a:endParaRPr>
          </a:p>
        </p:txBody>
      </p:sp>
    </p:spTree>
    <p:extLst>
      <p:ext uri="{BB962C8B-B14F-4D97-AF65-F5344CB8AC3E}">
        <p14:creationId xmlns:p14="http://schemas.microsoft.com/office/powerpoint/2010/main" val="21335378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12192001" cy="7283938"/>
          </a:xfrm>
          <a:prstGeom prst="rect">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5F016863-2278-40E7-ADCE-9D1B30A77396}"/>
              </a:ext>
            </a:extLst>
          </p:cNvPr>
          <p:cNvSpPr>
            <a:spLocks noGrp="1"/>
          </p:cNvSpPr>
          <p:nvPr>
            <p:ph type="title"/>
          </p:nvPr>
        </p:nvSpPr>
        <p:spPr>
          <a:xfrm>
            <a:off x="5100825" y="685800"/>
            <a:ext cx="6176776" cy="1485900"/>
          </a:xfrm>
        </p:spPr>
        <p:txBody>
          <a:bodyPr>
            <a:normAutofit/>
          </a:bodyPr>
          <a:lstStyle/>
          <a:p>
            <a:r>
              <a:rPr lang="hr-HR" dirty="0" err="1"/>
              <a:t>Sea</a:t>
            </a:r>
            <a:r>
              <a:rPr lang="hr-HR" dirty="0"/>
              <a:t> Organ</a:t>
            </a:r>
          </a:p>
        </p:txBody>
      </p:sp>
      <p:sp>
        <p:nvSpPr>
          <p:cNvPr id="3" name="Rezervirano mjesto sadržaja 2">
            <a:extLst>
              <a:ext uri="{FF2B5EF4-FFF2-40B4-BE49-F238E27FC236}">
                <a16:creationId xmlns:a16="http://schemas.microsoft.com/office/drawing/2014/main" id="{9AC7E309-C982-4731-824F-33BA6B86D605}"/>
              </a:ext>
            </a:extLst>
          </p:cNvPr>
          <p:cNvSpPr>
            <a:spLocks noGrp="1"/>
          </p:cNvSpPr>
          <p:nvPr>
            <p:ph idx="1"/>
          </p:nvPr>
        </p:nvSpPr>
        <p:spPr>
          <a:xfrm>
            <a:off x="5100825" y="2286000"/>
            <a:ext cx="6176776" cy="3581400"/>
          </a:xfrm>
        </p:spPr>
        <p:txBody>
          <a:bodyPr>
            <a:normAutofit lnSpcReduction="10000"/>
          </a:bodyPr>
          <a:lstStyle/>
          <a:p>
            <a:r>
              <a:rPr lang="hr-HR" dirty="0" err="1"/>
              <a:t>The</a:t>
            </a:r>
            <a:r>
              <a:rPr lang="hr-HR" dirty="0"/>
              <a:t> </a:t>
            </a:r>
            <a:r>
              <a:rPr lang="hr-HR" dirty="0" err="1"/>
              <a:t>Sea</a:t>
            </a:r>
            <a:r>
              <a:rPr lang="hr-HR" dirty="0"/>
              <a:t> Organ </a:t>
            </a:r>
            <a:r>
              <a:rPr lang="hr-HR" dirty="0" err="1"/>
              <a:t>is</a:t>
            </a:r>
            <a:r>
              <a:rPr lang="hr-HR" dirty="0"/>
              <a:t> </a:t>
            </a:r>
            <a:r>
              <a:rPr lang="hr-HR" dirty="0" err="1"/>
              <a:t>an</a:t>
            </a:r>
            <a:r>
              <a:rPr lang="hr-HR" dirty="0"/>
              <a:t> </a:t>
            </a:r>
            <a:r>
              <a:rPr lang="hr-HR" dirty="0" err="1"/>
              <a:t>arhitectural</a:t>
            </a:r>
            <a:r>
              <a:rPr lang="hr-HR" dirty="0"/>
              <a:t> </a:t>
            </a:r>
            <a:r>
              <a:rPr lang="hr-HR" dirty="0" err="1"/>
              <a:t>sound</a:t>
            </a:r>
            <a:r>
              <a:rPr lang="hr-HR" dirty="0"/>
              <a:t> art </a:t>
            </a:r>
            <a:r>
              <a:rPr lang="hr-HR" dirty="0" err="1"/>
              <a:t>object</a:t>
            </a:r>
            <a:r>
              <a:rPr lang="hr-HR" dirty="0"/>
              <a:t> </a:t>
            </a:r>
            <a:r>
              <a:rPr lang="hr-HR" dirty="0" err="1"/>
              <a:t>located</a:t>
            </a:r>
            <a:r>
              <a:rPr lang="hr-HR" dirty="0"/>
              <a:t> </a:t>
            </a:r>
            <a:r>
              <a:rPr lang="hr-HR" dirty="0" err="1"/>
              <a:t>in</a:t>
            </a:r>
            <a:r>
              <a:rPr lang="hr-HR" dirty="0"/>
              <a:t> Zadar</a:t>
            </a:r>
          </a:p>
          <a:p>
            <a:r>
              <a:rPr lang="hr-HR" dirty="0" err="1"/>
              <a:t>It</a:t>
            </a:r>
            <a:r>
              <a:rPr lang="hr-HR" dirty="0"/>
              <a:t> </a:t>
            </a:r>
            <a:r>
              <a:rPr lang="hr-HR" dirty="0" err="1"/>
              <a:t>plays</a:t>
            </a:r>
            <a:r>
              <a:rPr lang="hr-HR" dirty="0"/>
              <a:t> music </a:t>
            </a:r>
            <a:r>
              <a:rPr lang="hr-HR" dirty="0" err="1"/>
              <a:t>by</a:t>
            </a:r>
            <a:r>
              <a:rPr lang="hr-HR" dirty="0"/>
              <a:t> </a:t>
            </a:r>
            <a:r>
              <a:rPr lang="hr-HR" dirty="0" err="1"/>
              <a:t>way</a:t>
            </a:r>
            <a:r>
              <a:rPr lang="hr-HR" dirty="0"/>
              <a:t> </a:t>
            </a:r>
            <a:r>
              <a:rPr lang="hr-HR" dirty="0" err="1"/>
              <a:t>of</a:t>
            </a:r>
            <a:r>
              <a:rPr lang="hr-HR" dirty="0"/>
              <a:t> </a:t>
            </a:r>
            <a:r>
              <a:rPr lang="hr-HR" dirty="0" err="1"/>
              <a:t>sea</a:t>
            </a:r>
            <a:r>
              <a:rPr lang="hr-HR" dirty="0"/>
              <a:t> </a:t>
            </a:r>
            <a:r>
              <a:rPr lang="hr-HR" dirty="0" err="1"/>
              <a:t>waves</a:t>
            </a:r>
            <a:r>
              <a:rPr lang="hr-HR" dirty="0"/>
              <a:t> </a:t>
            </a:r>
            <a:r>
              <a:rPr lang="hr-HR" dirty="0" err="1"/>
              <a:t>and</a:t>
            </a:r>
            <a:r>
              <a:rPr lang="hr-HR" dirty="0"/>
              <a:t> </a:t>
            </a:r>
            <a:r>
              <a:rPr lang="hr-HR" dirty="0" err="1"/>
              <a:t>tubes</a:t>
            </a:r>
            <a:r>
              <a:rPr lang="hr-HR" dirty="0"/>
              <a:t> </a:t>
            </a:r>
            <a:r>
              <a:rPr lang="hr-HR" dirty="0" err="1"/>
              <a:t>located</a:t>
            </a:r>
            <a:r>
              <a:rPr lang="hr-HR" dirty="0"/>
              <a:t> </a:t>
            </a:r>
            <a:r>
              <a:rPr lang="hr-HR" dirty="0" err="1"/>
              <a:t>underneath</a:t>
            </a:r>
            <a:r>
              <a:rPr lang="hr-HR" dirty="0"/>
              <a:t> a set </a:t>
            </a:r>
            <a:r>
              <a:rPr lang="hr-HR" dirty="0" err="1"/>
              <a:t>of</a:t>
            </a:r>
            <a:r>
              <a:rPr lang="hr-HR" dirty="0"/>
              <a:t> </a:t>
            </a:r>
            <a:r>
              <a:rPr lang="hr-HR" dirty="0" err="1"/>
              <a:t>large</a:t>
            </a:r>
            <a:r>
              <a:rPr lang="hr-HR" dirty="0"/>
              <a:t> </a:t>
            </a:r>
            <a:r>
              <a:rPr lang="hr-HR" dirty="0" err="1"/>
              <a:t>marble</a:t>
            </a:r>
            <a:r>
              <a:rPr lang="hr-HR" dirty="0"/>
              <a:t> </a:t>
            </a:r>
            <a:r>
              <a:rPr lang="hr-HR" dirty="0" err="1"/>
              <a:t>steps</a:t>
            </a:r>
            <a:endParaRPr lang="hr-HR" dirty="0"/>
          </a:p>
          <a:p>
            <a:r>
              <a:rPr lang="hr-HR" dirty="0"/>
              <a:t> </a:t>
            </a:r>
            <a:r>
              <a:rPr lang="hr-HR" dirty="0" err="1"/>
              <a:t>The</a:t>
            </a:r>
            <a:r>
              <a:rPr lang="hr-HR" dirty="0"/>
              <a:t> </a:t>
            </a:r>
            <a:r>
              <a:rPr lang="hr-HR" dirty="0" err="1"/>
              <a:t>device</a:t>
            </a:r>
            <a:r>
              <a:rPr lang="hr-HR" dirty="0"/>
              <a:t> </a:t>
            </a:r>
            <a:r>
              <a:rPr lang="hr-HR" dirty="0" err="1"/>
              <a:t>was</a:t>
            </a:r>
            <a:r>
              <a:rPr lang="hr-HR" dirty="0"/>
              <a:t> </a:t>
            </a:r>
            <a:r>
              <a:rPr lang="hr-HR" dirty="0" err="1"/>
              <a:t>made</a:t>
            </a:r>
            <a:r>
              <a:rPr lang="hr-HR" dirty="0"/>
              <a:t> </a:t>
            </a:r>
            <a:r>
              <a:rPr lang="hr-HR" dirty="0" err="1"/>
              <a:t>by</a:t>
            </a:r>
            <a:r>
              <a:rPr lang="hr-HR" dirty="0"/>
              <a:t>  </a:t>
            </a:r>
            <a:r>
              <a:rPr lang="hr-HR" dirty="0" err="1"/>
              <a:t>the</a:t>
            </a:r>
            <a:r>
              <a:rPr lang="hr-HR" dirty="0"/>
              <a:t> </a:t>
            </a:r>
            <a:r>
              <a:rPr lang="hr-HR" dirty="0" err="1"/>
              <a:t>arhitect</a:t>
            </a:r>
            <a:r>
              <a:rPr lang="hr-HR" dirty="0"/>
              <a:t> Nikola Bašić as </a:t>
            </a:r>
            <a:r>
              <a:rPr lang="hr-HR" dirty="0" err="1"/>
              <a:t>part</a:t>
            </a:r>
            <a:r>
              <a:rPr lang="hr-HR" dirty="0"/>
              <a:t> </a:t>
            </a:r>
            <a:r>
              <a:rPr lang="hr-HR" dirty="0" err="1"/>
              <a:t>of</a:t>
            </a:r>
            <a:r>
              <a:rPr lang="hr-HR" dirty="0"/>
              <a:t> </a:t>
            </a:r>
            <a:r>
              <a:rPr lang="hr-HR" dirty="0" err="1"/>
              <a:t>the</a:t>
            </a:r>
            <a:r>
              <a:rPr lang="hr-HR" dirty="0"/>
              <a:t> </a:t>
            </a:r>
            <a:r>
              <a:rPr lang="hr-HR" dirty="0" err="1"/>
              <a:t>project</a:t>
            </a:r>
            <a:r>
              <a:rPr lang="hr-HR" dirty="0"/>
              <a:t> to </a:t>
            </a:r>
            <a:r>
              <a:rPr lang="hr-HR" dirty="0" err="1"/>
              <a:t>redesign</a:t>
            </a:r>
            <a:r>
              <a:rPr lang="hr-HR" dirty="0"/>
              <a:t> </a:t>
            </a:r>
            <a:r>
              <a:rPr lang="hr-HR" dirty="0" err="1"/>
              <a:t>the</a:t>
            </a:r>
            <a:r>
              <a:rPr lang="hr-HR" dirty="0"/>
              <a:t> </a:t>
            </a:r>
            <a:r>
              <a:rPr lang="hr-HR" dirty="0" err="1"/>
              <a:t>new</a:t>
            </a:r>
            <a:r>
              <a:rPr lang="hr-HR" dirty="0"/>
              <a:t> </a:t>
            </a:r>
            <a:r>
              <a:rPr lang="hr-HR" dirty="0" err="1"/>
              <a:t>city</a:t>
            </a:r>
            <a:r>
              <a:rPr lang="hr-HR" dirty="0"/>
              <a:t> </a:t>
            </a:r>
            <a:r>
              <a:rPr lang="hr-HR" dirty="0" err="1"/>
              <a:t>coast</a:t>
            </a:r>
            <a:r>
              <a:rPr lang="hr-HR" dirty="0"/>
              <a:t>, </a:t>
            </a:r>
            <a:r>
              <a:rPr lang="hr-HR" dirty="0" err="1"/>
              <a:t>the</a:t>
            </a:r>
            <a:r>
              <a:rPr lang="hr-HR" dirty="0"/>
              <a:t> </a:t>
            </a:r>
            <a:r>
              <a:rPr lang="hr-HR" dirty="0" err="1"/>
              <a:t>sights</a:t>
            </a:r>
            <a:r>
              <a:rPr lang="hr-HR" dirty="0"/>
              <a:t> </a:t>
            </a:r>
            <a:r>
              <a:rPr lang="hr-HR" dirty="0" err="1"/>
              <a:t>was</a:t>
            </a:r>
            <a:r>
              <a:rPr lang="hr-HR" dirty="0"/>
              <a:t> </a:t>
            </a:r>
            <a:r>
              <a:rPr lang="hr-HR" dirty="0" err="1"/>
              <a:t>open</a:t>
            </a:r>
            <a:r>
              <a:rPr lang="hr-HR" dirty="0"/>
              <a:t> to </a:t>
            </a:r>
            <a:r>
              <a:rPr lang="hr-HR" dirty="0" err="1"/>
              <a:t>the</a:t>
            </a:r>
            <a:r>
              <a:rPr lang="hr-HR" dirty="0"/>
              <a:t> </a:t>
            </a:r>
            <a:r>
              <a:rPr lang="hr-HR" dirty="0" err="1"/>
              <a:t>public</a:t>
            </a:r>
            <a:r>
              <a:rPr lang="hr-HR" dirty="0"/>
              <a:t> on 15 April 2005</a:t>
            </a:r>
          </a:p>
          <a:p>
            <a:endParaRPr lang="hr-HR" dirty="0"/>
          </a:p>
          <a:p>
            <a:pPr marL="0" indent="0">
              <a:buNone/>
            </a:pPr>
            <a:endParaRPr lang="hr-HR" dirty="0"/>
          </a:p>
        </p:txBody>
      </p:sp>
      <p:pic>
        <p:nvPicPr>
          <p:cNvPr id="5" name="Slika 4" descr="Slika na kojoj se prikazuje na otvorenom, nebo, priroda, obala&#10;&#10;Opis je automatski generiran">
            <a:extLst>
              <a:ext uri="{FF2B5EF4-FFF2-40B4-BE49-F238E27FC236}">
                <a16:creationId xmlns:a16="http://schemas.microsoft.com/office/drawing/2014/main" id="{D483A384-4448-4DB4-8A9C-E67B5A280E6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4621" r="47549"/>
          <a:stretch/>
        </p:blipFill>
        <p:spPr>
          <a:xfrm>
            <a:off x="-1" y="10"/>
            <a:ext cx="4373546" cy="6857990"/>
          </a:xfrm>
          <a:prstGeom prst="rect">
            <a:avLst/>
          </a:prstGeom>
        </p:spPr>
      </p:pic>
      <p:sp>
        <p:nvSpPr>
          <p:cNvPr id="6" name="TekstniOkvir 5">
            <a:extLst>
              <a:ext uri="{FF2B5EF4-FFF2-40B4-BE49-F238E27FC236}">
                <a16:creationId xmlns:a16="http://schemas.microsoft.com/office/drawing/2014/main" id="{B63702BE-70D3-4BFB-8FC3-02E1D4659285}"/>
              </a:ext>
            </a:extLst>
          </p:cNvPr>
          <p:cNvSpPr txBox="1"/>
          <p:nvPr/>
        </p:nvSpPr>
        <p:spPr>
          <a:xfrm>
            <a:off x="2108181" y="6657947"/>
            <a:ext cx="2265364" cy="200055"/>
          </a:xfrm>
          <a:prstGeom prst="rect">
            <a:avLst/>
          </a:prstGeom>
          <a:solidFill>
            <a:srgbClr val="000000"/>
          </a:solidFill>
        </p:spPr>
        <p:txBody>
          <a:bodyPr wrap="none" rtlCol="0">
            <a:spAutoFit/>
          </a:bodyPr>
          <a:lstStyle/>
          <a:p>
            <a:pPr algn="r">
              <a:spcAft>
                <a:spcPts val="600"/>
              </a:spcAft>
            </a:pPr>
            <a:r>
              <a:rPr lang="hr-HR" sz="700">
                <a:solidFill>
                  <a:srgbClr val="FFFFFF"/>
                </a:solidFill>
                <a:hlinkClick r:id="rId3" tooltip="https://www.flickr.com/photos/33750036@N05/14474470916/">
                  <a:extLst>
                    <a:ext uri="{A12FA001-AC4F-418D-AE19-62706E023703}">
                      <ahyp:hlinkClr xmlns:ahyp="http://schemas.microsoft.com/office/drawing/2018/hyperlinkcolor" xmlns="" val="tx"/>
                    </a:ext>
                  </a:extLst>
                </a:hlinkClick>
              </a:rPr>
              <a:t>Ta fotografija</a:t>
            </a:r>
            <a:r>
              <a:rPr lang="hr-HR" sz="700">
                <a:solidFill>
                  <a:srgbClr val="FFFFFF"/>
                </a:solidFill>
              </a:rPr>
              <a:t> korisnika Nepoznat autor: licenca </a:t>
            </a:r>
            <a:r>
              <a:rPr lang="hr-HR" sz="700">
                <a:solidFill>
                  <a:srgbClr val="FFFFFF"/>
                </a:solidFill>
                <a:hlinkClick r:id="rId4" tooltip="https://creativecommons.org/licenses/by-sa/3.0/">
                  <a:extLst>
                    <a:ext uri="{A12FA001-AC4F-418D-AE19-62706E023703}">
                      <ahyp:hlinkClr xmlns:ahyp="http://schemas.microsoft.com/office/drawing/2018/hyperlinkcolor" xmlns="" val="tx"/>
                    </a:ext>
                  </a:extLst>
                </a:hlinkClick>
              </a:rPr>
              <a:t>CC BY-SA</a:t>
            </a:r>
            <a:endParaRPr lang="hr-HR" sz="700">
              <a:solidFill>
                <a:srgbClr val="FFFFFF"/>
              </a:solidFill>
            </a:endParaRPr>
          </a:p>
        </p:txBody>
      </p:sp>
    </p:spTree>
    <p:extLst>
      <p:ext uri="{BB962C8B-B14F-4D97-AF65-F5344CB8AC3E}">
        <p14:creationId xmlns:p14="http://schemas.microsoft.com/office/powerpoint/2010/main" val="11711193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78D632F-536F-4658-9399-8EB3BFD2673F}"/>
              </a:ext>
            </a:extLst>
          </p:cNvPr>
          <p:cNvSpPr>
            <a:spLocks noGrp="1"/>
          </p:cNvSpPr>
          <p:nvPr>
            <p:ph type="title"/>
          </p:nvPr>
        </p:nvSpPr>
        <p:spPr>
          <a:xfrm>
            <a:off x="7860668" y="685800"/>
            <a:ext cx="3656419" cy="1485900"/>
          </a:xfrm>
        </p:spPr>
        <p:txBody>
          <a:bodyPr>
            <a:normAutofit/>
          </a:bodyPr>
          <a:lstStyle/>
          <a:p>
            <a:r>
              <a:rPr lang="hr-HR" dirty="0" err="1"/>
              <a:t>Greeting</a:t>
            </a:r>
            <a:r>
              <a:rPr lang="hr-HR" dirty="0"/>
              <a:t> to </a:t>
            </a:r>
            <a:r>
              <a:rPr lang="hr-HR" dirty="0" err="1"/>
              <a:t>the</a:t>
            </a:r>
            <a:r>
              <a:rPr lang="hr-HR" dirty="0"/>
              <a:t> Sun</a:t>
            </a:r>
          </a:p>
        </p:txBody>
      </p:sp>
      <p:sp>
        <p:nvSpPr>
          <p:cNvPr id="3" name="Rezervirano mjesto sadržaja 2">
            <a:extLst>
              <a:ext uri="{FF2B5EF4-FFF2-40B4-BE49-F238E27FC236}">
                <a16:creationId xmlns:a16="http://schemas.microsoft.com/office/drawing/2014/main" id="{DB66C33D-CC16-413F-88A6-7AA135EF3201}"/>
              </a:ext>
            </a:extLst>
          </p:cNvPr>
          <p:cNvSpPr>
            <a:spLocks noGrp="1"/>
          </p:cNvSpPr>
          <p:nvPr>
            <p:ph idx="1"/>
          </p:nvPr>
        </p:nvSpPr>
        <p:spPr>
          <a:xfrm>
            <a:off x="7860668" y="2286000"/>
            <a:ext cx="3656419" cy="3581400"/>
          </a:xfrm>
        </p:spPr>
        <p:txBody>
          <a:bodyPr>
            <a:normAutofit/>
          </a:bodyPr>
          <a:lstStyle/>
          <a:p>
            <a:r>
              <a:rPr lang="hr-HR" sz="1700" dirty="0" err="1"/>
              <a:t>The</a:t>
            </a:r>
            <a:r>
              <a:rPr lang="hr-HR" sz="1700" dirty="0"/>
              <a:t> </a:t>
            </a:r>
            <a:r>
              <a:rPr lang="hr-HR" sz="1700" dirty="0" err="1"/>
              <a:t>new</a:t>
            </a:r>
            <a:r>
              <a:rPr lang="hr-HR" sz="1700" dirty="0"/>
              <a:t> </a:t>
            </a:r>
            <a:r>
              <a:rPr lang="hr-HR" sz="1700" dirty="0" err="1"/>
              <a:t>symbol</a:t>
            </a:r>
            <a:r>
              <a:rPr lang="hr-HR" sz="1700" dirty="0"/>
              <a:t> </a:t>
            </a:r>
            <a:r>
              <a:rPr lang="hr-HR" sz="1700" dirty="0" err="1"/>
              <a:t>of</a:t>
            </a:r>
            <a:r>
              <a:rPr lang="hr-HR" sz="1700" dirty="0"/>
              <a:t> Zadar </a:t>
            </a:r>
            <a:r>
              <a:rPr lang="hr-HR" sz="1700" dirty="0" err="1"/>
              <a:t>is</a:t>
            </a:r>
            <a:r>
              <a:rPr lang="hr-HR" sz="1700" dirty="0"/>
              <a:t> </a:t>
            </a:r>
            <a:r>
              <a:rPr lang="hr-HR" sz="1700" dirty="0" err="1"/>
              <a:t>located</a:t>
            </a:r>
            <a:r>
              <a:rPr lang="hr-HR" sz="1700" dirty="0"/>
              <a:t> </a:t>
            </a:r>
            <a:r>
              <a:rPr lang="hr-HR" sz="1700" dirty="0" err="1"/>
              <a:t>in</a:t>
            </a:r>
            <a:r>
              <a:rPr lang="hr-HR" sz="1700" dirty="0"/>
              <a:t> </a:t>
            </a:r>
            <a:r>
              <a:rPr lang="hr-HR" sz="1700" dirty="0" err="1"/>
              <a:t>the</a:t>
            </a:r>
            <a:r>
              <a:rPr lang="hr-HR" sz="1700" dirty="0"/>
              <a:t> Zadar </a:t>
            </a:r>
            <a:r>
              <a:rPr lang="hr-HR" sz="1700" dirty="0" err="1"/>
              <a:t>port</a:t>
            </a:r>
            <a:r>
              <a:rPr lang="hr-HR" sz="1700" dirty="0"/>
              <a:t> on </a:t>
            </a:r>
            <a:r>
              <a:rPr lang="hr-HR" sz="1700" dirty="0" err="1"/>
              <a:t>the</a:t>
            </a:r>
            <a:r>
              <a:rPr lang="hr-HR" sz="1700" dirty="0"/>
              <a:t> </a:t>
            </a:r>
            <a:r>
              <a:rPr lang="hr-HR" sz="1700" dirty="0" err="1"/>
              <a:t>western</a:t>
            </a:r>
            <a:r>
              <a:rPr lang="hr-HR" sz="1700" dirty="0"/>
              <a:t> </a:t>
            </a:r>
            <a:r>
              <a:rPr lang="hr-HR" sz="1700" dirty="0" err="1"/>
              <a:t>point</a:t>
            </a:r>
            <a:r>
              <a:rPr lang="hr-HR" sz="1700" dirty="0"/>
              <a:t> </a:t>
            </a:r>
            <a:r>
              <a:rPr lang="hr-HR" sz="1700" dirty="0" err="1"/>
              <a:t>of</a:t>
            </a:r>
            <a:r>
              <a:rPr lang="hr-HR" sz="1700" dirty="0"/>
              <a:t> Zadar </a:t>
            </a:r>
            <a:r>
              <a:rPr lang="hr-HR" sz="1700" dirty="0" err="1"/>
              <a:t>Peninsula</a:t>
            </a:r>
            <a:endParaRPr lang="hr-HR" sz="1700" dirty="0"/>
          </a:p>
          <a:p>
            <a:r>
              <a:rPr lang="hr-HR" sz="1700" dirty="0" err="1"/>
              <a:t>This</a:t>
            </a:r>
            <a:r>
              <a:rPr lang="hr-HR" sz="1700" dirty="0"/>
              <a:t> </a:t>
            </a:r>
            <a:r>
              <a:rPr lang="hr-HR" sz="1700" dirty="0" err="1"/>
              <a:t>contemporary</a:t>
            </a:r>
            <a:r>
              <a:rPr lang="hr-HR" sz="1700" dirty="0"/>
              <a:t> </a:t>
            </a:r>
            <a:r>
              <a:rPr lang="hr-HR" sz="1700" dirty="0" err="1"/>
              <a:t>installation</a:t>
            </a:r>
            <a:r>
              <a:rPr lang="hr-HR" sz="1700" dirty="0"/>
              <a:t> </a:t>
            </a:r>
            <a:r>
              <a:rPr lang="hr-HR" sz="1700" dirty="0" err="1"/>
              <a:t>is</a:t>
            </a:r>
            <a:r>
              <a:rPr lang="hr-HR" sz="1700" dirty="0"/>
              <a:t> </a:t>
            </a:r>
            <a:r>
              <a:rPr lang="hr-HR" sz="1700" dirty="0" err="1"/>
              <a:t>made</a:t>
            </a:r>
            <a:r>
              <a:rPr lang="hr-HR" sz="1700" dirty="0"/>
              <a:t> </a:t>
            </a:r>
            <a:r>
              <a:rPr lang="hr-HR" sz="1700" dirty="0" err="1"/>
              <a:t>of</a:t>
            </a:r>
            <a:r>
              <a:rPr lang="hr-HR" sz="1700" dirty="0"/>
              <a:t> 300 </a:t>
            </a:r>
            <a:r>
              <a:rPr lang="hr-HR" sz="1700" dirty="0" err="1"/>
              <a:t>multy-layered</a:t>
            </a:r>
            <a:r>
              <a:rPr lang="hr-HR" sz="1700" dirty="0"/>
              <a:t> </a:t>
            </a:r>
            <a:r>
              <a:rPr lang="hr-HR" sz="1700" dirty="0" err="1"/>
              <a:t>glass</a:t>
            </a:r>
            <a:r>
              <a:rPr lang="hr-HR" sz="1700" dirty="0"/>
              <a:t> </a:t>
            </a:r>
            <a:r>
              <a:rPr lang="hr-HR" sz="1700" dirty="0" err="1"/>
              <a:t>solar</a:t>
            </a:r>
            <a:r>
              <a:rPr lang="hr-HR" sz="1700" dirty="0"/>
              <a:t> </a:t>
            </a:r>
            <a:r>
              <a:rPr lang="hr-HR" sz="1700" dirty="0" err="1"/>
              <a:t>panels</a:t>
            </a:r>
            <a:r>
              <a:rPr lang="hr-HR" sz="1700" dirty="0"/>
              <a:t> </a:t>
            </a:r>
            <a:r>
              <a:rPr lang="hr-HR" sz="1700" dirty="0" err="1"/>
              <a:t>in</a:t>
            </a:r>
            <a:r>
              <a:rPr lang="hr-HR" sz="1700" dirty="0"/>
              <a:t> </a:t>
            </a:r>
            <a:r>
              <a:rPr lang="hr-HR" sz="1700" dirty="0" err="1"/>
              <a:t>the</a:t>
            </a:r>
            <a:r>
              <a:rPr lang="hr-HR" sz="1700" dirty="0"/>
              <a:t> </a:t>
            </a:r>
            <a:r>
              <a:rPr lang="hr-HR" sz="1700" dirty="0" err="1" smtClean="0"/>
              <a:t>circular</a:t>
            </a:r>
            <a:r>
              <a:rPr lang="hr-HR" sz="1700" dirty="0" smtClean="0"/>
              <a:t> </a:t>
            </a:r>
            <a:r>
              <a:rPr lang="hr-HR" sz="1700" dirty="0" err="1" smtClean="0"/>
              <a:t>shape</a:t>
            </a:r>
            <a:r>
              <a:rPr lang="hr-HR" sz="1700" dirty="0" smtClean="0"/>
              <a:t> </a:t>
            </a:r>
            <a:r>
              <a:rPr lang="hr-HR" sz="1700" dirty="0" err="1" smtClean="0"/>
              <a:t>with</a:t>
            </a:r>
            <a:r>
              <a:rPr lang="hr-HR" sz="1700" dirty="0" smtClean="0"/>
              <a:t> a </a:t>
            </a:r>
            <a:r>
              <a:rPr lang="hr-HR" sz="1700" dirty="0" err="1" smtClean="0"/>
              <a:t>diameter</a:t>
            </a:r>
            <a:r>
              <a:rPr lang="hr-HR" sz="1700" dirty="0"/>
              <a:t> </a:t>
            </a:r>
            <a:r>
              <a:rPr lang="hr-HR" sz="1700" dirty="0" err="1" smtClean="0"/>
              <a:t>of</a:t>
            </a:r>
            <a:r>
              <a:rPr lang="hr-HR" sz="1700" dirty="0" smtClean="0"/>
              <a:t> 22-meter.</a:t>
            </a:r>
            <a:endParaRPr lang="hr-HR" sz="1700" dirty="0"/>
          </a:p>
          <a:p>
            <a:r>
              <a:rPr lang="hr-HR" sz="1700" dirty="0" err="1"/>
              <a:t>The</a:t>
            </a:r>
            <a:r>
              <a:rPr lang="hr-HR" sz="1700" dirty="0"/>
              <a:t> </a:t>
            </a:r>
            <a:r>
              <a:rPr lang="hr-HR" sz="1700" dirty="0" err="1"/>
              <a:t>Greeting</a:t>
            </a:r>
            <a:r>
              <a:rPr lang="hr-HR" sz="1700" dirty="0"/>
              <a:t> to </a:t>
            </a:r>
            <a:r>
              <a:rPr lang="hr-HR" sz="1700" dirty="0" err="1"/>
              <a:t>the</a:t>
            </a:r>
            <a:r>
              <a:rPr lang="hr-HR" sz="1700" dirty="0"/>
              <a:t> Sun </a:t>
            </a:r>
            <a:r>
              <a:rPr lang="hr-HR" sz="1700" dirty="0" err="1" smtClean="0"/>
              <a:t>is</a:t>
            </a:r>
            <a:r>
              <a:rPr lang="hr-HR" sz="1700" dirty="0" smtClean="0"/>
              <a:t> </a:t>
            </a:r>
            <a:r>
              <a:rPr lang="hr-HR" sz="1700" dirty="0" err="1" smtClean="0"/>
              <a:t>in</a:t>
            </a:r>
            <a:r>
              <a:rPr lang="hr-HR" sz="1700" dirty="0" smtClean="0"/>
              <a:t> </a:t>
            </a:r>
            <a:r>
              <a:rPr lang="hr-HR" sz="1700" dirty="0" err="1"/>
              <a:t>the</a:t>
            </a:r>
            <a:r>
              <a:rPr lang="hr-HR" sz="1700" dirty="0"/>
              <a:t> </a:t>
            </a:r>
            <a:r>
              <a:rPr lang="hr-HR" sz="1700" dirty="0" err="1"/>
              <a:t>immediate</a:t>
            </a:r>
            <a:r>
              <a:rPr lang="hr-HR" sz="1700" dirty="0"/>
              <a:t> </a:t>
            </a:r>
            <a:r>
              <a:rPr lang="hr-HR" sz="1700" dirty="0" err="1"/>
              <a:t>proximity</a:t>
            </a:r>
            <a:r>
              <a:rPr lang="hr-HR" sz="1700" dirty="0"/>
              <a:t> </a:t>
            </a:r>
            <a:r>
              <a:rPr lang="hr-HR" sz="1700" dirty="0" err="1"/>
              <a:t>of</a:t>
            </a:r>
            <a:r>
              <a:rPr lang="hr-HR" sz="1700" dirty="0"/>
              <a:t> </a:t>
            </a:r>
            <a:r>
              <a:rPr lang="hr-HR" sz="1700" dirty="0" err="1"/>
              <a:t>the</a:t>
            </a:r>
            <a:r>
              <a:rPr lang="hr-HR" sz="1700" dirty="0"/>
              <a:t> </a:t>
            </a:r>
            <a:r>
              <a:rPr lang="hr-HR" sz="1700" dirty="0" err="1"/>
              <a:t>Sea</a:t>
            </a:r>
            <a:r>
              <a:rPr lang="hr-HR" sz="1700" dirty="0"/>
              <a:t> Organ</a:t>
            </a:r>
          </a:p>
        </p:txBody>
      </p:sp>
      <p:pic>
        <p:nvPicPr>
          <p:cNvPr id="5" name="Slika 4" descr="Slika na kojoj se prikazuje nebo, na otvorenom, voda, tlo&#10;&#10;Opis je automatski generiran">
            <a:extLst>
              <a:ext uri="{FF2B5EF4-FFF2-40B4-BE49-F238E27FC236}">
                <a16:creationId xmlns:a16="http://schemas.microsoft.com/office/drawing/2014/main" id="{EB5422A7-EDA9-4E08-8270-3F9BC7751D3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023562" y="1093909"/>
            <a:ext cx="6517065" cy="4350140"/>
          </a:xfrm>
          <a:prstGeom prst="rect">
            <a:avLst/>
          </a:prstGeom>
        </p:spPr>
      </p:pic>
      <p:sp>
        <p:nvSpPr>
          <p:cNvPr id="6" name="TekstniOkvir 5">
            <a:extLst>
              <a:ext uri="{FF2B5EF4-FFF2-40B4-BE49-F238E27FC236}">
                <a16:creationId xmlns:a16="http://schemas.microsoft.com/office/drawing/2014/main" id="{736504DD-8F6D-4F3C-853F-0BBD725BE1EC}"/>
              </a:ext>
            </a:extLst>
          </p:cNvPr>
          <p:cNvSpPr txBox="1"/>
          <p:nvPr/>
        </p:nvSpPr>
        <p:spPr>
          <a:xfrm>
            <a:off x="5122978" y="5243996"/>
            <a:ext cx="2417649" cy="200055"/>
          </a:xfrm>
          <a:prstGeom prst="rect">
            <a:avLst/>
          </a:prstGeom>
          <a:solidFill>
            <a:srgbClr val="000000"/>
          </a:solidFill>
        </p:spPr>
        <p:txBody>
          <a:bodyPr wrap="none" rtlCol="0">
            <a:spAutoFit/>
          </a:bodyPr>
          <a:lstStyle/>
          <a:p>
            <a:pPr algn="r">
              <a:spcAft>
                <a:spcPts val="600"/>
              </a:spcAft>
            </a:pPr>
            <a:r>
              <a:rPr lang="hr-HR" sz="700">
                <a:solidFill>
                  <a:srgbClr val="FFFFFF"/>
                </a:solidFill>
                <a:hlinkClick r:id="rId3" tooltip="https://www.flickr.com/photos/turnmastertim/8119041648/">
                  <a:extLst>
                    <a:ext uri="{A12FA001-AC4F-418D-AE19-62706E023703}">
                      <ahyp:hlinkClr xmlns:ahyp="http://schemas.microsoft.com/office/drawing/2018/hyperlinkcolor" xmlns="" val="tx"/>
                    </a:ext>
                  </a:extLst>
                </a:hlinkClick>
              </a:rPr>
              <a:t>Ta fotografija</a:t>
            </a:r>
            <a:r>
              <a:rPr lang="hr-HR" sz="700">
                <a:solidFill>
                  <a:srgbClr val="FFFFFF"/>
                </a:solidFill>
              </a:rPr>
              <a:t> korisnika Nepoznat autor: licenca </a:t>
            </a:r>
            <a:r>
              <a:rPr lang="hr-HR" sz="700">
                <a:solidFill>
                  <a:srgbClr val="FFFFFF"/>
                </a:solidFill>
                <a:hlinkClick r:id="rId4" tooltip="https://creativecommons.org/licenses/by-nc-nd/3.0/">
                  <a:extLst>
                    <a:ext uri="{A12FA001-AC4F-418D-AE19-62706E023703}">
                      <ahyp:hlinkClr xmlns:ahyp="http://schemas.microsoft.com/office/drawing/2018/hyperlinkcolor" xmlns="" val="tx"/>
                    </a:ext>
                  </a:extLst>
                </a:hlinkClick>
              </a:rPr>
              <a:t>CC BY-NC-ND</a:t>
            </a:r>
            <a:endParaRPr lang="hr-HR" sz="700">
              <a:solidFill>
                <a:srgbClr val="FFFFFF"/>
              </a:solidFill>
            </a:endParaRPr>
          </a:p>
        </p:txBody>
      </p:sp>
      <p:sp>
        <p:nvSpPr>
          <p:cNvPr id="7" name="Rectangle 6"/>
          <p:cNvSpPr/>
          <p:nvPr/>
        </p:nvSpPr>
        <p:spPr>
          <a:xfrm>
            <a:off x="304800" y="0"/>
            <a:ext cx="296985" cy="6858000"/>
          </a:xfrm>
          <a:prstGeom prst="rect">
            <a:avLst/>
          </a:prstGeom>
          <a:solidFill>
            <a:schemeClr val="tx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spTree>
    <p:extLst>
      <p:ext uri="{BB962C8B-B14F-4D97-AF65-F5344CB8AC3E}">
        <p14:creationId xmlns:p14="http://schemas.microsoft.com/office/powerpoint/2010/main" val="10423741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D868099-6145-4BC0-A5EA-74BEF1776B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96DB1C95-4EC1-4D79-8596-0A0498EF38F8}"/>
              </a:ext>
            </a:extLst>
          </p:cNvPr>
          <p:cNvSpPr>
            <a:spLocks noGrp="1"/>
          </p:cNvSpPr>
          <p:nvPr>
            <p:ph type="title"/>
          </p:nvPr>
        </p:nvSpPr>
        <p:spPr>
          <a:xfrm>
            <a:off x="8471424" y="1110884"/>
            <a:ext cx="3053039" cy="1060817"/>
          </a:xfrm>
        </p:spPr>
        <p:txBody>
          <a:bodyPr anchor="b">
            <a:normAutofit/>
          </a:bodyPr>
          <a:lstStyle/>
          <a:p>
            <a:r>
              <a:rPr lang="hr-HR" sz="2800" dirty="0"/>
              <a:t>Surrondings of Zadar</a:t>
            </a:r>
          </a:p>
        </p:txBody>
      </p:sp>
      <p:pic>
        <p:nvPicPr>
          <p:cNvPr id="5" name="Slika 4" descr="Slika na kojoj se prikazuje planina, nebo, na otvorenom, grad&#10;&#10;Opis je automatski generiran">
            <a:extLst>
              <a:ext uri="{FF2B5EF4-FFF2-40B4-BE49-F238E27FC236}">
                <a16:creationId xmlns:a16="http://schemas.microsoft.com/office/drawing/2014/main" id="{2459C199-8E92-40C3-B1F5-B1FAC51C818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634276" y="1126000"/>
            <a:ext cx="6900380" cy="4606003"/>
          </a:xfrm>
          <a:prstGeom prst="rect">
            <a:avLst/>
          </a:prstGeom>
        </p:spPr>
      </p:pic>
      <p:sp>
        <p:nvSpPr>
          <p:cNvPr id="42" name="Rezervirano mjesto sadržaja 2">
            <a:extLst>
              <a:ext uri="{FF2B5EF4-FFF2-40B4-BE49-F238E27FC236}">
                <a16:creationId xmlns:a16="http://schemas.microsoft.com/office/drawing/2014/main" id="{90862C5B-DDD9-4B7D-BF6E-57947119BAF9}"/>
              </a:ext>
            </a:extLst>
          </p:cNvPr>
          <p:cNvSpPr>
            <a:spLocks noGrp="1"/>
          </p:cNvSpPr>
          <p:nvPr>
            <p:ph idx="1"/>
          </p:nvPr>
        </p:nvSpPr>
        <p:spPr>
          <a:xfrm>
            <a:off x="8471423" y="2286000"/>
            <a:ext cx="3053039" cy="3931920"/>
          </a:xfrm>
        </p:spPr>
        <p:txBody>
          <a:bodyPr>
            <a:normAutofit/>
          </a:bodyPr>
          <a:lstStyle/>
          <a:p>
            <a:r>
              <a:rPr lang="hr-HR" sz="1600" dirty="0"/>
              <a:t>If you are visiting Zadar you should also visit:</a:t>
            </a:r>
          </a:p>
          <a:p>
            <a:r>
              <a:rPr lang="hr-HR" sz="1600" dirty="0"/>
              <a:t>Šibenik</a:t>
            </a:r>
          </a:p>
          <a:p>
            <a:r>
              <a:rPr lang="hr-HR" sz="1600" dirty="0"/>
              <a:t>Vodice</a:t>
            </a:r>
          </a:p>
          <a:p>
            <a:r>
              <a:rPr lang="hr-HR" sz="1600" dirty="0"/>
              <a:t>Ugljan</a:t>
            </a:r>
          </a:p>
          <a:p>
            <a:r>
              <a:rPr lang="hr-HR" sz="1600" dirty="0"/>
              <a:t>Biograd na Moru</a:t>
            </a:r>
          </a:p>
          <a:p>
            <a:r>
              <a:rPr lang="hr-HR" sz="1600" dirty="0"/>
              <a:t>Nin</a:t>
            </a:r>
          </a:p>
          <a:p>
            <a:r>
              <a:rPr lang="hr-HR" sz="1600" dirty="0"/>
              <a:t>Vir</a:t>
            </a:r>
          </a:p>
          <a:p>
            <a:r>
              <a:rPr lang="hr-HR" sz="1600" dirty="0"/>
              <a:t>and a lot more…..</a:t>
            </a:r>
          </a:p>
          <a:p>
            <a:endParaRPr lang="hr-HR" sz="1600" dirty="0"/>
          </a:p>
        </p:txBody>
      </p:sp>
      <p:sp>
        <p:nvSpPr>
          <p:cNvPr id="49" name="Freeform 6">
            <a:extLst>
              <a:ext uri="{FF2B5EF4-FFF2-40B4-BE49-F238E27FC236}">
                <a16:creationId xmlns:a16="http://schemas.microsoft.com/office/drawing/2014/main" id="{CC1026F7-DECB-49B4-A565-518BBA4454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2"/>
            <a:ext cx="2296028" cy="3674981"/>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6" name="TekstniOkvir 5">
            <a:extLst>
              <a:ext uri="{FF2B5EF4-FFF2-40B4-BE49-F238E27FC236}">
                <a16:creationId xmlns:a16="http://schemas.microsoft.com/office/drawing/2014/main" id="{CEA9C861-D409-43F0-84C6-AFAB9E7EC104}"/>
              </a:ext>
            </a:extLst>
          </p:cNvPr>
          <p:cNvSpPr txBox="1"/>
          <p:nvPr/>
        </p:nvSpPr>
        <p:spPr>
          <a:xfrm>
            <a:off x="5389517" y="5531948"/>
            <a:ext cx="2145138" cy="200055"/>
          </a:xfrm>
          <a:prstGeom prst="rect">
            <a:avLst/>
          </a:prstGeom>
          <a:solidFill>
            <a:srgbClr val="000000"/>
          </a:solidFill>
        </p:spPr>
        <p:txBody>
          <a:bodyPr wrap="none" rtlCol="0">
            <a:spAutoFit/>
          </a:bodyPr>
          <a:lstStyle/>
          <a:p>
            <a:pPr algn="r">
              <a:spcAft>
                <a:spcPts val="600"/>
              </a:spcAft>
            </a:pPr>
            <a:r>
              <a:rPr lang="hr-HR" sz="700">
                <a:solidFill>
                  <a:srgbClr val="FFFFFF"/>
                </a:solidFill>
                <a:hlinkClick r:id="rId3" tooltip="https://www.flickr.com/photos/149561324@N03/26771915547">
                  <a:extLst>
                    <a:ext uri="{A12FA001-AC4F-418D-AE19-62706E023703}">
                      <ahyp:hlinkClr xmlns:ahyp="http://schemas.microsoft.com/office/drawing/2018/hyperlinkcolor" xmlns="" val="tx"/>
                    </a:ext>
                  </a:extLst>
                </a:hlinkClick>
              </a:rPr>
              <a:t>Ta fotografija</a:t>
            </a:r>
            <a:r>
              <a:rPr lang="hr-HR" sz="700">
                <a:solidFill>
                  <a:srgbClr val="FFFFFF"/>
                </a:solidFill>
              </a:rPr>
              <a:t> korisnika Nepoznat autor: licenca </a:t>
            </a:r>
            <a:r>
              <a:rPr lang="hr-HR" sz="700">
                <a:solidFill>
                  <a:srgbClr val="FFFFFF"/>
                </a:solidFill>
                <a:hlinkClick r:id="rId4" tooltip="https://creativecommons.org/licenses/by/3.0/">
                  <a:extLst>
                    <a:ext uri="{A12FA001-AC4F-418D-AE19-62706E023703}">
                      <ahyp:hlinkClr xmlns:ahyp="http://schemas.microsoft.com/office/drawing/2018/hyperlinkcolor" xmlns="" val="tx"/>
                    </a:ext>
                  </a:extLst>
                </a:hlinkClick>
              </a:rPr>
              <a:t>CC BY</a:t>
            </a:r>
            <a:endParaRPr lang="hr-HR" sz="700">
              <a:solidFill>
                <a:srgbClr val="FFFFFF"/>
              </a:solidFill>
            </a:endParaRPr>
          </a:p>
        </p:txBody>
      </p:sp>
    </p:spTree>
    <p:extLst>
      <p:ext uri="{BB962C8B-B14F-4D97-AF65-F5344CB8AC3E}">
        <p14:creationId xmlns:p14="http://schemas.microsoft.com/office/powerpoint/2010/main" val="113788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fade">
                                      <p:cBhvr>
                                        <p:cTn id="7" dur="500"/>
                                        <p:tgtEl>
                                          <p:spTgt spid="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xEl>
                                              <p:pRg st="1" end="1"/>
                                            </p:txEl>
                                          </p:spTgt>
                                        </p:tgtEl>
                                        <p:attrNameLst>
                                          <p:attrName>style.visibility</p:attrName>
                                        </p:attrNameLst>
                                      </p:cBhvr>
                                      <p:to>
                                        <p:strVal val="visible"/>
                                      </p:to>
                                    </p:set>
                                    <p:animEffect transition="in" filter="fade">
                                      <p:cBhvr>
                                        <p:cTn id="12" dur="500"/>
                                        <p:tgtEl>
                                          <p:spTgt spid="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xEl>
                                              <p:pRg st="2" end="2"/>
                                            </p:txEl>
                                          </p:spTgt>
                                        </p:tgtEl>
                                        <p:attrNameLst>
                                          <p:attrName>style.visibility</p:attrName>
                                        </p:attrNameLst>
                                      </p:cBhvr>
                                      <p:to>
                                        <p:strVal val="visible"/>
                                      </p:to>
                                    </p:set>
                                    <p:animEffect transition="in" filter="fade">
                                      <p:cBhvr>
                                        <p:cTn id="17" dur="500"/>
                                        <p:tgtEl>
                                          <p:spTgt spid="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xEl>
                                              <p:pRg st="3" end="3"/>
                                            </p:txEl>
                                          </p:spTgt>
                                        </p:tgtEl>
                                        <p:attrNameLst>
                                          <p:attrName>style.visibility</p:attrName>
                                        </p:attrNameLst>
                                      </p:cBhvr>
                                      <p:to>
                                        <p:strVal val="visible"/>
                                      </p:to>
                                    </p:set>
                                    <p:animEffect transition="in" filter="fade">
                                      <p:cBhvr>
                                        <p:cTn id="22" dur="500"/>
                                        <p:tgtEl>
                                          <p:spTgt spid="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
                                            <p:txEl>
                                              <p:pRg st="4" end="4"/>
                                            </p:txEl>
                                          </p:spTgt>
                                        </p:tgtEl>
                                        <p:attrNameLst>
                                          <p:attrName>style.visibility</p:attrName>
                                        </p:attrNameLst>
                                      </p:cBhvr>
                                      <p:to>
                                        <p:strVal val="visible"/>
                                      </p:to>
                                    </p:set>
                                    <p:animEffect transition="in" filter="fade">
                                      <p:cBhvr>
                                        <p:cTn id="27" dur="500"/>
                                        <p:tgtEl>
                                          <p:spTgt spid="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xEl>
                                              <p:pRg st="5" end="5"/>
                                            </p:txEl>
                                          </p:spTgt>
                                        </p:tgtEl>
                                        <p:attrNameLst>
                                          <p:attrName>style.visibility</p:attrName>
                                        </p:attrNameLst>
                                      </p:cBhvr>
                                      <p:to>
                                        <p:strVal val="visible"/>
                                      </p:to>
                                    </p:set>
                                    <p:animEffect transition="in" filter="fade">
                                      <p:cBhvr>
                                        <p:cTn id="32" dur="500"/>
                                        <p:tgtEl>
                                          <p:spTgt spid="4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
                                            <p:txEl>
                                              <p:pRg st="6" end="6"/>
                                            </p:txEl>
                                          </p:spTgt>
                                        </p:tgtEl>
                                        <p:attrNameLst>
                                          <p:attrName>style.visibility</p:attrName>
                                        </p:attrNameLst>
                                      </p:cBhvr>
                                      <p:to>
                                        <p:strVal val="visible"/>
                                      </p:to>
                                    </p:set>
                                    <p:animEffect transition="in" filter="fade">
                                      <p:cBhvr>
                                        <p:cTn id="37" dur="500"/>
                                        <p:tgtEl>
                                          <p:spTgt spid="4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2">
                                            <p:txEl>
                                              <p:pRg st="7" end="7"/>
                                            </p:txEl>
                                          </p:spTgt>
                                        </p:tgtEl>
                                        <p:attrNameLst>
                                          <p:attrName>style.visibility</p:attrName>
                                        </p:attrNameLst>
                                      </p:cBhvr>
                                      <p:to>
                                        <p:strVal val="visible"/>
                                      </p:to>
                                    </p:set>
                                    <p:animEffect transition="in" filter="fade">
                                      <p:cBhvr>
                                        <p:cTn id="42" dur="500"/>
                                        <p:tgtEl>
                                          <p:spTgt spid="4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2AA5287-9D64-4712-9E5D-0866B6D79849}"/>
              </a:ext>
            </a:extLst>
          </p:cNvPr>
          <p:cNvSpPr>
            <a:spLocks noGrp="1"/>
          </p:cNvSpPr>
          <p:nvPr>
            <p:ph type="title"/>
          </p:nvPr>
        </p:nvSpPr>
        <p:spPr/>
        <p:txBody>
          <a:bodyPr/>
          <a:lstStyle/>
          <a:p>
            <a:r>
              <a:rPr lang="hr-HR" dirty="0">
                <a:solidFill>
                  <a:schemeClr val="tx1"/>
                </a:solidFill>
              </a:rPr>
              <a:t>National Parks and Nature </a:t>
            </a:r>
            <a:r>
              <a:rPr lang="hr-HR" dirty="0" smtClean="0">
                <a:solidFill>
                  <a:schemeClr val="tx1"/>
                </a:solidFill>
              </a:rPr>
              <a:t>Reserves</a:t>
            </a:r>
            <a:endParaRPr lang="hr-HR" dirty="0">
              <a:solidFill>
                <a:schemeClr val="tx1"/>
              </a:solidFill>
            </a:endParaRPr>
          </a:p>
        </p:txBody>
      </p:sp>
      <p:sp>
        <p:nvSpPr>
          <p:cNvPr id="3" name="Rezervirano mjesto sadržaja 2">
            <a:extLst>
              <a:ext uri="{FF2B5EF4-FFF2-40B4-BE49-F238E27FC236}">
                <a16:creationId xmlns:a16="http://schemas.microsoft.com/office/drawing/2014/main" id="{99B58268-899F-465B-B35B-548E1EAF43A6}"/>
              </a:ext>
            </a:extLst>
          </p:cNvPr>
          <p:cNvSpPr>
            <a:spLocks noGrp="1"/>
          </p:cNvSpPr>
          <p:nvPr>
            <p:ph sz="half" idx="1"/>
          </p:nvPr>
        </p:nvSpPr>
        <p:spPr/>
        <p:txBody>
          <a:bodyPr/>
          <a:lstStyle/>
          <a:p>
            <a:r>
              <a:rPr lang="hr-HR" dirty="0">
                <a:solidFill>
                  <a:schemeClr val="tx1"/>
                </a:solidFill>
              </a:rPr>
              <a:t>National </a:t>
            </a:r>
            <a:r>
              <a:rPr lang="hr-HR" dirty="0" err="1">
                <a:solidFill>
                  <a:schemeClr val="tx1"/>
                </a:solidFill>
              </a:rPr>
              <a:t>parks</a:t>
            </a:r>
            <a:r>
              <a:rPr lang="hr-HR" dirty="0">
                <a:solidFill>
                  <a:schemeClr val="tx1"/>
                </a:solidFill>
              </a:rPr>
              <a:t>:</a:t>
            </a:r>
          </a:p>
          <a:p>
            <a:r>
              <a:rPr lang="hr-HR" dirty="0">
                <a:solidFill>
                  <a:schemeClr val="tx1"/>
                </a:solidFill>
              </a:rPr>
              <a:t>Kornati</a:t>
            </a:r>
          </a:p>
          <a:p>
            <a:r>
              <a:rPr lang="hr-HR" dirty="0">
                <a:solidFill>
                  <a:schemeClr val="tx1"/>
                </a:solidFill>
              </a:rPr>
              <a:t>Krka</a:t>
            </a:r>
          </a:p>
          <a:p>
            <a:r>
              <a:rPr lang="hr-HR" dirty="0">
                <a:solidFill>
                  <a:schemeClr val="tx1"/>
                </a:solidFill>
              </a:rPr>
              <a:t>Paklenica</a:t>
            </a:r>
          </a:p>
          <a:p>
            <a:r>
              <a:rPr lang="hr-HR" dirty="0">
                <a:solidFill>
                  <a:schemeClr val="tx1"/>
                </a:solidFill>
              </a:rPr>
              <a:t>Northern Velebit</a:t>
            </a:r>
          </a:p>
        </p:txBody>
      </p:sp>
      <p:sp>
        <p:nvSpPr>
          <p:cNvPr id="4" name="Rezervirano mjesto sadržaja 3">
            <a:extLst>
              <a:ext uri="{FF2B5EF4-FFF2-40B4-BE49-F238E27FC236}">
                <a16:creationId xmlns:a16="http://schemas.microsoft.com/office/drawing/2014/main" id="{134D251D-E244-49A5-A653-E2219F4D4313}"/>
              </a:ext>
            </a:extLst>
          </p:cNvPr>
          <p:cNvSpPr>
            <a:spLocks noGrp="1"/>
          </p:cNvSpPr>
          <p:nvPr>
            <p:ph sz="half" idx="2"/>
          </p:nvPr>
        </p:nvSpPr>
        <p:spPr/>
        <p:txBody>
          <a:bodyPr/>
          <a:lstStyle/>
          <a:p>
            <a:r>
              <a:rPr lang="hr-HR" dirty="0">
                <a:solidFill>
                  <a:schemeClr val="tx1"/>
                </a:solidFill>
              </a:rPr>
              <a:t>Nature </a:t>
            </a:r>
            <a:r>
              <a:rPr lang="hr-HR" dirty="0" err="1">
                <a:solidFill>
                  <a:schemeClr val="tx1"/>
                </a:solidFill>
              </a:rPr>
              <a:t>Reservats</a:t>
            </a:r>
            <a:r>
              <a:rPr lang="hr-HR" dirty="0">
                <a:solidFill>
                  <a:schemeClr val="tx1"/>
                </a:solidFill>
              </a:rPr>
              <a:t>:</a:t>
            </a:r>
          </a:p>
          <a:p>
            <a:r>
              <a:rPr lang="hr-HR" dirty="0" err="1">
                <a:solidFill>
                  <a:schemeClr val="tx1"/>
                </a:solidFill>
              </a:rPr>
              <a:t>Telaščica</a:t>
            </a:r>
            <a:endParaRPr lang="hr-HR" dirty="0">
              <a:solidFill>
                <a:schemeClr val="tx1"/>
              </a:solidFill>
            </a:endParaRPr>
          </a:p>
          <a:p>
            <a:r>
              <a:rPr lang="hr-HR" dirty="0">
                <a:solidFill>
                  <a:schemeClr val="tx1"/>
                </a:solidFill>
              </a:rPr>
              <a:t>Vransko jezero</a:t>
            </a:r>
          </a:p>
          <a:p>
            <a:r>
              <a:rPr lang="hr-HR" dirty="0">
                <a:solidFill>
                  <a:schemeClr val="tx1"/>
                </a:solidFill>
              </a:rPr>
              <a:t>Velebit</a:t>
            </a:r>
          </a:p>
          <a:p>
            <a:r>
              <a:rPr lang="hr-HR" dirty="0">
                <a:solidFill>
                  <a:schemeClr val="tx1"/>
                </a:solidFill>
              </a:rPr>
              <a:t>Dinara</a:t>
            </a:r>
          </a:p>
          <a:p>
            <a:r>
              <a:rPr lang="hr-HR" dirty="0">
                <a:solidFill>
                  <a:schemeClr val="tx1"/>
                </a:solidFill>
              </a:rPr>
              <a:t>Biokovo</a:t>
            </a:r>
          </a:p>
        </p:txBody>
      </p:sp>
      <p:sp>
        <p:nvSpPr>
          <p:cNvPr id="5" name="Rectangle 4"/>
          <p:cNvSpPr/>
          <p:nvPr/>
        </p:nvSpPr>
        <p:spPr>
          <a:xfrm>
            <a:off x="0" y="5689600"/>
            <a:ext cx="12192000" cy="422031"/>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89525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 calcmode="lin" valueType="num">
                                      <p:cBhvr additive="base">
                                        <p:cTn id="4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 calcmode="lin" valueType="num">
                                      <p:cBhvr additive="base">
                                        <p:cTn id="4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 calcmode="lin" valueType="num">
                                      <p:cBhvr additive="base">
                                        <p:cTn id="5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 calcmode="lin" valueType="num">
                                      <p:cBhvr additive="base">
                                        <p:cTn id="6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 calcmode="lin" valueType="num">
                                      <p:cBhvr additive="base">
                                        <p:cTn id="6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xEl>
                                              <p:pRg st="5" end="5"/>
                                            </p:txEl>
                                          </p:spTgt>
                                        </p:tgtEl>
                                        <p:attrNameLst>
                                          <p:attrName>style.visibility</p:attrName>
                                        </p:attrNameLst>
                                      </p:cBhvr>
                                      <p:to>
                                        <p:strVal val="visible"/>
                                      </p:to>
                                    </p:set>
                                    <p:anim calcmode="lin" valueType="num">
                                      <p:cBhvr additive="base">
                                        <p:cTn id="7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gradFill flip="none" rotWithShape="1">
            <a:gsLst>
              <a:gs pos="0">
                <a:schemeClr val="bg2">
                  <a:lumMod val="60000"/>
                  <a:lumOff val="40000"/>
                  <a:shade val="30000"/>
                  <a:satMod val="115000"/>
                </a:schemeClr>
              </a:gs>
              <a:gs pos="59000">
                <a:schemeClr val="bg2">
                  <a:lumMod val="60000"/>
                  <a:lumOff val="40000"/>
                  <a:shade val="67500"/>
                  <a:satMod val="115000"/>
                </a:schemeClr>
              </a:gs>
              <a:gs pos="100000">
                <a:schemeClr val="bg2">
                  <a:lumMod val="60000"/>
                  <a:lumOff val="40000"/>
                  <a:shade val="100000"/>
                  <a:satMod val="115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821396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48054" y="1042254"/>
            <a:ext cx="6000262" cy="2901706"/>
          </a:xfrm>
        </p:spPr>
        <p:txBody>
          <a:bodyPr>
            <a:normAutofit/>
          </a:bodyPr>
          <a:lstStyle/>
          <a:p>
            <a:r>
              <a:rPr lang="hr-HR" sz="5400" dirty="0" smtClean="0">
                <a:latin typeface="Felix Titling" pitchFamily="82" charset="0"/>
              </a:rPr>
              <a:t>Thank You For Your Attention</a:t>
            </a:r>
            <a:endParaRPr lang="en-US" sz="5400" dirty="0">
              <a:latin typeface="Felix Titling" pitchFamily="82" charset="0"/>
            </a:endParaRPr>
          </a:p>
        </p:txBody>
      </p:sp>
      <p:sp>
        <p:nvSpPr>
          <p:cNvPr id="7" name="TextBox 6"/>
          <p:cNvSpPr txBox="1"/>
          <p:nvPr/>
        </p:nvSpPr>
        <p:spPr>
          <a:xfrm>
            <a:off x="8581292" y="5423878"/>
            <a:ext cx="3727939" cy="1169551"/>
          </a:xfrm>
          <a:prstGeom prst="rect">
            <a:avLst/>
          </a:prstGeom>
          <a:noFill/>
        </p:spPr>
        <p:txBody>
          <a:bodyPr wrap="square" rtlCol="0">
            <a:spAutoFit/>
          </a:bodyPr>
          <a:lstStyle/>
          <a:p>
            <a:r>
              <a:rPr lang="hr-HR" sz="1400" i="1" dirty="0" err="1" smtClean="0"/>
              <a:t>Presentation</a:t>
            </a:r>
            <a:r>
              <a:rPr lang="hr-HR" sz="1400" i="1" dirty="0" smtClean="0"/>
              <a:t> made by:</a:t>
            </a:r>
          </a:p>
          <a:p>
            <a:r>
              <a:rPr lang="hr-HR" sz="1400" dirty="0" smtClean="0"/>
              <a:t>Nikolina Medak, Melani Primorac</a:t>
            </a:r>
          </a:p>
          <a:p>
            <a:r>
              <a:rPr lang="hr-HR" sz="1400" dirty="0" smtClean="0"/>
              <a:t>Nino Volarević, Duje Mihaljević</a:t>
            </a:r>
          </a:p>
          <a:p>
            <a:r>
              <a:rPr lang="hr-HR" sz="1400" dirty="0" smtClean="0"/>
              <a:t>Tea Knežević, Petra Jelavić, Maja Primorac</a:t>
            </a:r>
          </a:p>
          <a:p>
            <a:r>
              <a:rPr lang="hr-HR" sz="1400" dirty="0" smtClean="0"/>
              <a:t>Lana Musulin, Josip Sokol</a:t>
            </a:r>
            <a:endParaRPr lang="en-US" sz="1400" dirty="0"/>
          </a:p>
        </p:txBody>
      </p:sp>
    </p:spTree>
    <p:extLst>
      <p:ext uri="{BB962C8B-B14F-4D97-AF65-F5344CB8AC3E}">
        <p14:creationId xmlns:p14="http://schemas.microsoft.com/office/powerpoint/2010/main" val="380650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979370-C851-4FFB-8263-0940A1797F38}"/>
              </a:ext>
            </a:extLst>
          </p:cNvPr>
          <p:cNvSpPr txBox="1"/>
          <p:nvPr/>
        </p:nvSpPr>
        <p:spPr>
          <a:xfrm>
            <a:off x="910073" y="980728"/>
            <a:ext cx="4105525" cy="4062651"/>
          </a:xfrm>
          <a:prstGeom prst="rect">
            <a:avLst/>
          </a:prstGeom>
          <a:noFill/>
        </p:spPr>
        <p:txBody>
          <a:bodyPr wrap="square" rtlCol="0">
            <a:spAutoFit/>
          </a:bodyPr>
          <a:lstStyle/>
          <a:p>
            <a:pPr marL="285750" indent="-285750">
              <a:buFont typeface="Courier New" panose="02070309020205020404" pitchFamily="49" charset="0"/>
              <a:buChar char="o"/>
            </a:pPr>
            <a:r>
              <a:rPr lang="hr-HR" sz="2400" b="1" dirty="0"/>
              <a:t>Dubrovnik</a:t>
            </a:r>
            <a:r>
              <a:rPr lang="hr-HR" sz="2400" dirty="0"/>
              <a:t> </a:t>
            </a:r>
            <a:r>
              <a:rPr lang="hr-HR" sz="2400" dirty="0" err="1"/>
              <a:t>is</a:t>
            </a:r>
            <a:r>
              <a:rPr lang="hr-HR" sz="2400" dirty="0"/>
              <a:t> a </a:t>
            </a:r>
            <a:r>
              <a:rPr lang="hr-HR" sz="2400" dirty="0" err="1"/>
              <a:t>beautiful</a:t>
            </a:r>
            <a:r>
              <a:rPr lang="hr-HR" sz="2400" dirty="0"/>
              <a:t>, </a:t>
            </a:r>
            <a:r>
              <a:rPr lang="hr-HR" sz="2400" dirty="0" err="1"/>
              <a:t>historical</a:t>
            </a:r>
            <a:r>
              <a:rPr lang="hr-HR" sz="2400" dirty="0"/>
              <a:t> Croatian </a:t>
            </a:r>
            <a:r>
              <a:rPr lang="hr-HR" sz="2400" dirty="0" err="1"/>
              <a:t>city</a:t>
            </a:r>
            <a:r>
              <a:rPr lang="hr-HR" sz="2400" dirty="0"/>
              <a:t>. </a:t>
            </a:r>
          </a:p>
          <a:p>
            <a:pPr marL="285750" indent="-285750">
              <a:buFont typeface="Courier New" panose="02070309020205020404" pitchFamily="49" charset="0"/>
              <a:buChar char="o"/>
            </a:pPr>
            <a:r>
              <a:rPr lang="hr-HR" sz="2400" dirty="0" err="1"/>
              <a:t>It</a:t>
            </a:r>
            <a:r>
              <a:rPr lang="hr-HR" sz="2400" dirty="0"/>
              <a:t> </a:t>
            </a:r>
            <a:r>
              <a:rPr lang="hr-HR" sz="2400" dirty="0" err="1"/>
              <a:t>is</a:t>
            </a:r>
            <a:r>
              <a:rPr lang="hr-HR" sz="2400" dirty="0"/>
              <a:t> </a:t>
            </a:r>
            <a:r>
              <a:rPr lang="hr-HR" sz="2400" dirty="0" err="1"/>
              <a:t>located</a:t>
            </a:r>
            <a:r>
              <a:rPr lang="hr-HR" sz="2400" dirty="0"/>
              <a:t> on </a:t>
            </a:r>
            <a:r>
              <a:rPr lang="hr-HR" sz="2400" dirty="0" err="1"/>
              <a:t>the</a:t>
            </a:r>
            <a:r>
              <a:rPr lang="hr-HR" sz="2400" dirty="0"/>
              <a:t> Adriatic </a:t>
            </a:r>
            <a:r>
              <a:rPr lang="hr-HR" sz="2400" dirty="0" err="1"/>
              <a:t>coast</a:t>
            </a:r>
            <a:r>
              <a:rPr lang="hr-HR" sz="2400" dirty="0"/>
              <a:t>, </a:t>
            </a:r>
            <a:r>
              <a:rPr lang="hr-HR" sz="2400" dirty="0" err="1"/>
              <a:t>in</a:t>
            </a:r>
            <a:r>
              <a:rPr lang="hr-HR" sz="2400" dirty="0"/>
              <a:t> </a:t>
            </a:r>
            <a:r>
              <a:rPr lang="hr-HR" sz="2400" dirty="0" err="1"/>
              <a:t>the</a:t>
            </a:r>
            <a:r>
              <a:rPr lang="hr-HR" sz="2400" dirty="0"/>
              <a:t> </a:t>
            </a:r>
            <a:r>
              <a:rPr lang="hr-HR" sz="2400" dirty="0" err="1"/>
              <a:t>south</a:t>
            </a:r>
            <a:r>
              <a:rPr lang="hr-HR" sz="2400" dirty="0"/>
              <a:t> </a:t>
            </a:r>
            <a:r>
              <a:rPr lang="hr-HR" sz="2400" dirty="0" err="1"/>
              <a:t>of</a:t>
            </a:r>
            <a:r>
              <a:rPr lang="hr-HR" sz="2400" dirty="0"/>
              <a:t> Croatia </a:t>
            </a:r>
            <a:r>
              <a:rPr lang="hr-HR" sz="2400" dirty="0" err="1"/>
              <a:t>and</a:t>
            </a:r>
            <a:r>
              <a:rPr lang="hr-HR" sz="2400" dirty="0"/>
              <a:t> </a:t>
            </a:r>
            <a:r>
              <a:rPr lang="hr-HR" sz="2400" dirty="0" err="1"/>
              <a:t>is</a:t>
            </a:r>
            <a:r>
              <a:rPr lang="hr-HR" sz="2400" dirty="0"/>
              <a:t> one </a:t>
            </a:r>
            <a:r>
              <a:rPr lang="hr-HR" sz="2400" dirty="0" err="1"/>
              <a:t>of</a:t>
            </a:r>
            <a:r>
              <a:rPr lang="hr-HR" sz="2400" dirty="0"/>
              <a:t> </a:t>
            </a:r>
            <a:r>
              <a:rPr lang="hr-HR" sz="2400" dirty="0" err="1"/>
              <a:t>the</a:t>
            </a:r>
            <a:r>
              <a:rPr lang="hr-HR" sz="2400" dirty="0"/>
              <a:t> most </a:t>
            </a:r>
            <a:r>
              <a:rPr lang="hr-HR" sz="2400" dirty="0" err="1"/>
              <a:t>important</a:t>
            </a:r>
            <a:r>
              <a:rPr lang="hr-HR" sz="2400" dirty="0"/>
              <a:t> </a:t>
            </a:r>
            <a:r>
              <a:rPr lang="hr-HR" sz="2400" dirty="0" err="1"/>
              <a:t>cultural</a:t>
            </a:r>
            <a:r>
              <a:rPr lang="hr-HR" sz="2400" dirty="0"/>
              <a:t> </a:t>
            </a:r>
            <a:r>
              <a:rPr lang="hr-HR" sz="2400" dirty="0" err="1"/>
              <a:t>and</a:t>
            </a:r>
            <a:r>
              <a:rPr lang="hr-HR" sz="2400" dirty="0"/>
              <a:t> </a:t>
            </a:r>
            <a:r>
              <a:rPr lang="hr-HR" sz="2400" dirty="0" err="1"/>
              <a:t>tourist</a:t>
            </a:r>
            <a:r>
              <a:rPr lang="hr-HR" sz="2400" dirty="0"/>
              <a:t> </a:t>
            </a:r>
            <a:r>
              <a:rPr lang="hr-HR" sz="2400" dirty="0" err="1"/>
              <a:t>centers</a:t>
            </a:r>
            <a:r>
              <a:rPr lang="hr-HR" sz="2400" dirty="0"/>
              <a:t> </a:t>
            </a:r>
            <a:r>
              <a:rPr lang="hr-HR" sz="2400" dirty="0" err="1"/>
              <a:t>in</a:t>
            </a:r>
            <a:r>
              <a:rPr lang="hr-HR" sz="2400" dirty="0"/>
              <a:t> </a:t>
            </a:r>
            <a:r>
              <a:rPr lang="hr-HR" sz="2400" dirty="0" err="1"/>
              <a:t>Southeast</a:t>
            </a:r>
            <a:r>
              <a:rPr lang="hr-HR" sz="2400" dirty="0"/>
              <a:t> Europe!</a:t>
            </a:r>
          </a:p>
          <a:p>
            <a:pPr marL="285750" indent="-285750">
              <a:buFont typeface="Courier New" panose="02070309020205020404" pitchFamily="49" charset="0"/>
              <a:buChar char="o"/>
            </a:pPr>
            <a:r>
              <a:rPr lang="hr-HR" sz="2400" dirty="0"/>
              <a:t>Dubrovnik </a:t>
            </a:r>
            <a:r>
              <a:rPr lang="hr-HR" sz="2400" dirty="0" err="1"/>
              <a:t>is</a:t>
            </a:r>
            <a:r>
              <a:rPr lang="hr-HR" sz="2400" dirty="0"/>
              <a:t> </a:t>
            </a:r>
            <a:r>
              <a:rPr lang="hr-HR" sz="2400" dirty="0" err="1"/>
              <a:t>famous</a:t>
            </a:r>
            <a:r>
              <a:rPr lang="hr-HR" sz="2400" dirty="0"/>
              <a:t> for </a:t>
            </a:r>
            <a:r>
              <a:rPr lang="hr-HR" sz="2400" dirty="0" err="1"/>
              <a:t>its</a:t>
            </a:r>
            <a:r>
              <a:rPr lang="hr-HR" sz="2400" dirty="0"/>
              <a:t> </a:t>
            </a:r>
            <a:r>
              <a:rPr lang="hr-HR" sz="2400" dirty="0" err="1"/>
              <a:t>amazing</a:t>
            </a:r>
            <a:r>
              <a:rPr lang="hr-HR" sz="2400" dirty="0"/>
              <a:t> </a:t>
            </a:r>
            <a:r>
              <a:rPr lang="hr-HR" sz="2400" dirty="0" err="1"/>
              <a:t>views</a:t>
            </a:r>
            <a:r>
              <a:rPr lang="hr-HR" sz="2400" dirty="0"/>
              <a:t> </a:t>
            </a:r>
            <a:r>
              <a:rPr lang="hr-HR" sz="2400" dirty="0" err="1"/>
              <a:t>and</a:t>
            </a:r>
            <a:r>
              <a:rPr lang="hr-HR" sz="2400" dirty="0"/>
              <a:t> </a:t>
            </a:r>
            <a:r>
              <a:rPr lang="hr-HR" sz="2400" dirty="0" err="1"/>
              <a:t>sea</a:t>
            </a:r>
            <a:endParaRPr lang="hr-HR" sz="2400" dirty="0"/>
          </a:p>
          <a:p>
            <a:pPr marL="285750" indent="-285750">
              <a:buFont typeface="Arial" panose="020B0604020202020204" pitchFamily="34" charset="0"/>
              <a:buChar char="•"/>
            </a:pPr>
            <a:endParaRPr lang="hr-HR" dirty="0"/>
          </a:p>
        </p:txBody>
      </p:sp>
      <p:pic>
        <p:nvPicPr>
          <p:cNvPr id="18" name="Picture 17">
            <a:extLst>
              <a:ext uri="{FF2B5EF4-FFF2-40B4-BE49-F238E27FC236}">
                <a16:creationId xmlns:a16="http://schemas.microsoft.com/office/drawing/2014/main" id="{95744E6D-369D-4EB6-B451-AE81DE338AA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6096000" y="1124744"/>
            <a:ext cx="4897819" cy="3262322"/>
          </a:xfrm>
          <a:prstGeom prst="rect">
            <a:avLst/>
          </a:prstGeom>
        </p:spPr>
      </p:pic>
      <p:pic>
        <p:nvPicPr>
          <p:cNvPr id="21" name="Picture 20">
            <a:extLst>
              <a:ext uri="{FF2B5EF4-FFF2-40B4-BE49-F238E27FC236}">
                <a16:creationId xmlns:a16="http://schemas.microsoft.com/office/drawing/2014/main" id="{D4B5570C-EE66-4804-867D-02FC564FDB7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rot="21139192">
            <a:off x="5206371" y="2765809"/>
            <a:ext cx="3385258" cy="3242515"/>
          </a:xfrm>
          <a:prstGeom prst="rect">
            <a:avLst/>
          </a:prstGeom>
        </p:spPr>
      </p:pic>
      <p:sp>
        <p:nvSpPr>
          <p:cNvPr id="28" name="Oval 27">
            <a:extLst>
              <a:ext uri="{FF2B5EF4-FFF2-40B4-BE49-F238E27FC236}">
                <a16:creationId xmlns:a16="http://schemas.microsoft.com/office/drawing/2014/main" id="{2AD82506-ABDE-49C0-BE97-697D2A6113B9}"/>
              </a:ext>
            </a:extLst>
          </p:cNvPr>
          <p:cNvSpPr/>
          <p:nvPr/>
        </p:nvSpPr>
        <p:spPr>
          <a:xfrm>
            <a:off x="7680588" y="5436046"/>
            <a:ext cx="288107" cy="2470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31" name="Graphic 30" descr="Tropical scene">
            <a:extLst>
              <a:ext uri="{FF2B5EF4-FFF2-40B4-BE49-F238E27FC236}">
                <a16:creationId xmlns:a16="http://schemas.microsoft.com/office/drawing/2014/main" id="{BA8ACC99-E83F-4B16-A667-BAD0E843DC9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11209900" y="5756940"/>
            <a:ext cx="770584" cy="833729"/>
          </a:xfrm>
          <a:prstGeom prst="rect">
            <a:avLst/>
          </a:prstGeom>
        </p:spPr>
      </p:pic>
    </p:spTree>
    <p:extLst>
      <p:ext uri="{BB962C8B-B14F-4D97-AF65-F5344CB8AC3E}">
        <p14:creationId xmlns:p14="http://schemas.microsoft.com/office/powerpoint/2010/main" val="106529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circle(in)">
                                      <p:cBhvr>
                                        <p:cTn id="22"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7229231"/>
          </a:xfrm>
          <a:prstGeom prst="rect">
            <a:avLst/>
          </a:prstGeom>
          <a:solidFill>
            <a:srgbClr val="4BA7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CCFF"/>
              </a:solidFill>
            </a:endParaRPr>
          </a:p>
        </p:txBody>
      </p:sp>
      <p:pic>
        <p:nvPicPr>
          <p:cNvPr id="63" name="Picture 62">
            <a:extLst>
              <a:ext uri="{FF2B5EF4-FFF2-40B4-BE49-F238E27FC236}">
                <a16:creationId xmlns:a16="http://schemas.microsoft.com/office/drawing/2014/main" id="{8A3914AD-FD84-40D3-A86D-0FA60E2685B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9000"/>
                    </a14:imgEffect>
                    <a14:imgEffect>
                      <a14:colorTemperature colorTemp="5527"/>
                    </a14:imgEffect>
                    <a14:imgEffect>
                      <a14:saturation sat="142000"/>
                    </a14:imgEffect>
                    <a14:imgEffect>
                      <a14:brightnessContrast bright="42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9337204" y="92818"/>
            <a:ext cx="2765623" cy="3264043"/>
          </a:xfrm>
          <a:prstGeom prst="rect">
            <a:avLst/>
          </a:prstGeom>
          <a:ln>
            <a:noFill/>
          </a:ln>
          <a:effectLst>
            <a:softEdge rad="112500"/>
          </a:effectLst>
        </p:spPr>
      </p:pic>
      <p:pic>
        <p:nvPicPr>
          <p:cNvPr id="61" name="Picture 60">
            <a:extLst>
              <a:ext uri="{FF2B5EF4-FFF2-40B4-BE49-F238E27FC236}">
                <a16:creationId xmlns:a16="http://schemas.microsoft.com/office/drawing/2014/main" id="{FC6669CB-F53A-4095-A982-6E31D2848B2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
                    </a14:imgEffect>
                    <a14:imgEffect>
                      <a14:colorTemperature colorTemp="5111"/>
                    </a14:imgEffect>
                    <a14:imgEffect>
                      <a14:saturation sat="116000"/>
                    </a14:imgEffect>
                    <a14:imgEffect>
                      <a14:brightnessContrast bright="-8000" contrast="42000"/>
                    </a14:imgEffect>
                  </a14:imgLayer>
                </a14:imgProps>
              </a:ext>
              <a:ext uri="{28A0092B-C50C-407E-A947-70E740481C1C}">
                <a14:useLocalDpi xmlns:a14="http://schemas.microsoft.com/office/drawing/2010/main" val="0"/>
              </a:ext>
            </a:extLst>
          </a:blip>
          <a:stretch>
            <a:fillRect/>
          </a:stretch>
        </p:blipFill>
        <p:spPr>
          <a:xfrm>
            <a:off x="4007224" y="4466023"/>
            <a:ext cx="4915526" cy="2348880"/>
          </a:xfrm>
          <a:prstGeom prst="rect">
            <a:avLst/>
          </a:prstGeom>
          <a:ln>
            <a:noFill/>
          </a:ln>
          <a:effectLst>
            <a:softEdge rad="112500"/>
          </a:effectLst>
        </p:spPr>
      </p:pic>
      <p:sp>
        <p:nvSpPr>
          <p:cNvPr id="47" name="TextBox 46">
            <a:extLst>
              <a:ext uri="{FF2B5EF4-FFF2-40B4-BE49-F238E27FC236}">
                <a16:creationId xmlns:a16="http://schemas.microsoft.com/office/drawing/2014/main" id="{FEB47899-AC04-46CA-8FBE-ECFE65879055}"/>
              </a:ext>
            </a:extLst>
          </p:cNvPr>
          <p:cNvSpPr txBox="1"/>
          <p:nvPr/>
        </p:nvSpPr>
        <p:spPr>
          <a:xfrm>
            <a:off x="693993" y="620688"/>
            <a:ext cx="8765555" cy="707886"/>
          </a:xfrm>
          <a:prstGeom prst="rect">
            <a:avLst/>
          </a:prstGeom>
          <a:noFill/>
        </p:spPr>
        <p:txBody>
          <a:bodyPr wrap="square" rtlCol="0">
            <a:spAutoFit/>
          </a:bodyPr>
          <a:lstStyle/>
          <a:p>
            <a:r>
              <a:rPr lang="hr-HR" sz="4000" b="1" i="1" dirty="0" err="1">
                <a:solidFill>
                  <a:schemeClr val="bg1"/>
                </a:solidFill>
                <a:latin typeface="Castellar" panose="020A0402060406010301" pitchFamily="18" charset="0"/>
              </a:rPr>
              <a:t>History</a:t>
            </a:r>
            <a:r>
              <a:rPr lang="hr-HR" sz="4000" b="1" i="1" dirty="0">
                <a:solidFill>
                  <a:schemeClr val="bg1"/>
                </a:solidFill>
                <a:latin typeface="Castellar" panose="020A0402060406010301" pitchFamily="18" charset="0"/>
              </a:rPr>
              <a:t> </a:t>
            </a:r>
            <a:r>
              <a:rPr lang="hr-HR" sz="4000" b="1" i="1" dirty="0" err="1">
                <a:solidFill>
                  <a:schemeClr val="bg1"/>
                </a:solidFill>
                <a:latin typeface="Castellar" panose="020A0402060406010301" pitchFamily="18" charset="0"/>
              </a:rPr>
              <a:t>of</a:t>
            </a:r>
            <a:r>
              <a:rPr lang="hr-HR" sz="4000" b="1" i="1" dirty="0">
                <a:solidFill>
                  <a:schemeClr val="bg1"/>
                </a:solidFill>
                <a:latin typeface="Castellar" panose="020A0402060406010301" pitchFamily="18" charset="0"/>
              </a:rPr>
              <a:t> Dubrovnik</a:t>
            </a:r>
            <a:endParaRPr lang="en-US" sz="4000" b="1" i="1" dirty="0">
              <a:solidFill>
                <a:schemeClr val="bg1"/>
              </a:solidFill>
              <a:latin typeface="Castellar" panose="020A0402060406010301" pitchFamily="18" charset="0"/>
            </a:endParaRPr>
          </a:p>
        </p:txBody>
      </p:sp>
      <p:sp>
        <p:nvSpPr>
          <p:cNvPr id="42" name="Title 41">
            <a:extLst>
              <a:ext uri="{FF2B5EF4-FFF2-40B4-BE49-F238E27FC236}">
                <a16:creationId xmlns:a16="http://schemas.microsoft.com/office/drawing/2014/main" id="{77CB5E09-A90C-4923-81B1-EA6EC0C49487}"/>
              </a:ext>
            </a:extLst>
          </p:cNvPr>
          <p:cNvSpPr>
            <a:spLocks noGrp="1"/>
          </p:cNvSpPr>
          <p:nvPr>
            <p:ph type="title"/>
          </p:nvPr>
        </p:nvSpPr>
        <p:spPr>
          <a:xfrm>
            <a:off x="0" y="3632018"/>
            <a:ext cx="10227799" cy="1745496"/>
          </a:xfrm>
        </p:spPr>
        <p:txBody>
          <a:bodyPr numCol="2">
            <a:noAutofit/>
          </a:bodyPr>
          <a:lstStyle/>
          <a:p>
            <a:pPr marL="540000" marR="450215" indent="36000">
              <a:lnSpc>
                <a:spcPct val="100000"/>
              </a:lnSpc>
              <a:spcAft>
                <a:spcPts val="800"/>
              </a:spcAft>
              <a:tabLst>
                <a:tab pos="3420745" algn="l"/>
                <a:tab pos="5941060" algn="l"/>
              </a:tabLst>
            </a:pPr>
            <a:r>
              <a:rPr lang="en-US" sz="2400" dirty="0">
                <a:solidFill>
                  <a:schemeClr val="bg1"/>
                </a:solidFill>
                <a:latin typeface="+mn-lt"/>
              </a:rPr>
              <a:t>There are several theories about the founding of Dubrovnik. The first </a:t>
            </a:r>
            <a:r>
              <a:rPr lang="hr-HR" sz="2400" dirty="0">
                <a:solidFill>
                  <a:schemeClr val="bg1"/>
                </a:solidFill>
                <a:latin typeface="+mn-lt"/>
              </a:rPr>
              <a:t>one </a:t>
            </a:r>
            <a:r>
              <a:rPr lang="en-US" sz="2400" dirty="0">
                <a:solidFill>
                  <a:schemeClr val="bg1"/>
                </a:solidFill>
                <a:latin typeface="+mn-lt"/>
              </a:rPr>
              <a:t>is that the town was founded in the 7th century, and the second </a:t>
            </a:r>
            <a:r>
              <a:rPr lang="hr-HR" sz="2400" dirty="0">
                <a:solidFill>
                  <a:schemeClr val="bg1"/>
                </a:solidFill>
                <a:latin typeface="+mn-lt"/>
              </a:rPr>
              <a:t>one </a:t>
            </a:r>
            <a:r>
              <a:rPr lang="en-US" sz="2400" dirty="0">
                <a:solidFill>
                  <a:schemeClr val="bg1"/>
                </a:solidFill>
                <a:latin typeface="+mn-lt"/>
              </a:rPr>
              <a:t>is that it may have been founded before the 3rd century, as a small settlement on the islet of </a:t>
            </a:r>
            <a:r>
              <a:rPr lang="en-US" sz="2400" dirty="0" err="1">
                <a:solidFill>
                  <a:schemeClr val="bg1"/>
                </a:solidFill>
                <a:latin typeface="+mn-lt"/>
              </a:rPr>
              <a:t>Laus</a:t>
            </a:r>
            <a:r>
              <a:rPr lang="en-US" sz="2400" dirty="0">
                <a:solidFill>
                  <a:schemeClr val="bg1"/>
                </a:solidFill>
                <a:latin typeface="+mn-lt"/>
              </a:rPr>
              <a:t>.</a:t>
            </a:r>
            <a:r>
              <a:rPr lang="hr-HR" sz="2400" dirty="0">
                <a:solidFill>
                  <a:schemeClr val="bg1"/>
                </a:solidFill>
                <a:latin typeface="+mn-lt"/>
              </a:rPr>
              <a:t> </a:t>
            </a:r>
            <a:r>
              <a:rPr lang="hr-HR" sz="2400" dirty="0" smtClean="0">
                <a:solidFill>
                  <a:schemeClr val="bg1"/>
                </a:solidFill>
                <a:latin typeface="+mn-lt"/>
              </a:rPr>
              <a:t/>
            </a:r>
            <a:br>
              <a:rPr lang="hr-HR" sz="2400" dirty="0" smtClean="0">
                <a:solidFill>
                  <a:schemeClr val="bg1"/>
                </a:solidFill>
                <a:latin typeface="+mn-lt"/>
              </a:rPr>
            </a:br>
            <a:r>
              <a:rPr lang="en-US" sz="2400" dirty="0" smtClean="0">
                <a:solidFill>
                  <a:schemeClr val="bg1"/>
                </a:solidFill>
                <a:latin typeface="+mn-lt"/>
              </a:rPr>
              <a:t>It </a:t>
            </a:r>
            <a:r>
              <a:rPr lang="en-US" sz="2400" dirty="0">
                <a:solidFill>
                  <a:schemeClr val="bg1"/>
                </a:solidFill>
                <a:latin typeface="+mn-lt"/>
              </a:rPr>
              <a:t>was first mentioned in 850</a:t>
            </a:r>
            <a:r>
              <a:rPr lang="hr-HR" sz="2400" dirty="0">
                <a:solidFill>
                  <a:schemeClr val="bg1"/>
                </a:solidFill>
                <a:latin typeface="+mn-lt"/>
              </a:rPr>
              <a:t>.</a:t>
            </a:r>
            <a:br>
              <a:rPr lang="hr-HR" sz="2400" dirty="0">
                <a:solidFill>
                  <a:schemeClr val="bg1"/>
                </a:solidFill>
                <a:latin typeface="+mn-lt"/>
              </a:rPr>
            </a:br>
            <a:r>
              <a:rPr lang="en-US" sz="2400" dirty="0">
                <a:solidFill>
                  <a:schemeClr val="bg1"/>
                </a:solidFill>
                <a:latin typeface="+mn-lt"/>
                <a:ea typeface="Malgun Gothic" panose="020B0503020000020004" pitchFamily="34" charset="-127"/>
                <a:cs typeface="Times New Roman" panose="02020603050405020304" pitchFamily="18" charset="0"/>
              </a:rPr>
              <a:t>Dubrovnik is enclosed by walls </a:t>
            </a:r>
            <a:r>
              <a:rPr lang="hr-HR" sz="2400" dirty="0" err="1" smtClean="0">
                <a:solidFill>
                  <a:schemeClr val="bg1"/>
                </a:solidFill>
                <a:latin typeface="+mn-lt"/>
                <a:ea typeface="Malgun Gothic" panose="020B0503020000020004" pitchFamily="34" charset="-127"/>
                <a:cs typeface="Times New Roman" panose="02020603050405020304" pitchFamily="18" charset="0"/>
              </a:rPr>
              <a:t>construction</a:t>
            </a:r>
            <a:r>
              <a:rPr lang="hr-HR" sz="2400" dirty="0" smtClean="0">
                <a:solidFill>
                  <a:schemeClr val="bg1"/>
                </a:solidFill>
                <a:latin typeface="+mn-lt"/>
                <a:ea typeface="Malgun Gothic" panose="020B0503020000020004" pitchFamily="34" charset="-127"/>
                <a:cs typeface="Times New Roman" panose="02020603050405020304" pitchFamily="18" charset="0"/>
              </a:rPr>
              <a:t> </a:t>
            </a:r>
            <a:r>
              <a:rPr lang="hr-HR" sz="2400" dirty="0" err="1" smtClean="0">
                <a:solidFill>
                  <a:schemeClr val="bg1"/>
                </a:solidFill>
                <a:latin typeface="+mn-lt"/>
                <a:ea typeface="Malgun Gothic" panose="020B0503020000020004" pitchFamily="34" charset="-127"/>
                <a:cs typeface="Times New Roman" panose="02020603050405020304" pitchFamily="18" charset="0"/>
              </a:rPr>
              <a:t>began</a:t>
            </a:r>
            <a:r>
              <a:rPr lang="en-US" sz="2400" dirty="0" smtClean="0">
                <a:solidFill>
                  <a:schemeClr val="bg1"/>
                </a:solidFill>
                <a:latin typeface="+mn-lt"/>
                <a:ea typeface="Malgun Gothic" panose="020B0503020000020004" pitchFamily="34" charset="-127"/>
                <a:cs typeface="Times New Roman" panose="02020603050405020304" pitchFamily="18" charset="0"/>
              </a:rPr>
              <a:t> in </a:t>
            </a:r>
            <a:r>
              <a:rPr lang="en-US" sz="2400" dirty="0">
                <a:solidFill>
                  <a:schemeClr val="bg1"/>
                </a:solidFill>
                <a:latin typeface="+mn-lt"/>
                <a:ea typeface="Malgun Gothic" panose="020B0503020000020004" pitchFamily="34" charset="-127"/>
                <a:cs typeface="Times New Roman" panose="02020603050405020304" pitchFamily="18" charset="0"/>
              </a:rPr>
              <a:t>the 13th century and </a:t>
            </a:r>
            <a:r>
              <a:rPr lang="en-US" sz="2400" dirty="0" smtClean="0">
                <a:solidFill>
                  <a:schemeClr val="bg1"/>
                </a:solidFill>
                <a:latin typeface="+mn-lt"/>
                <a:ea typeface="Malgun Gothic" panose="020B0503020000020004" pitchFamily="34" charset="-127"/>
                <a:cs typeface="Times New Roman" panose="02020603050405020304" pitchFamily="18" charset="0"/>
              </a:rPr>
              <a:t>ended</a:t>
            </a:r>
            <a:r>
              <a:rPr lang="hr-HR" sz="2400" dirty="0" smtClean="0">
                <a:solidFill>
                  <a:schemeClr val="bg1"/>
                </a:solidFill>
                <a:latin typeface="+mn-lt"/>
                <a:ea typeface="Malgun Gothic" panose="020B0503020000020004" pitchFamily="34" charset="-127"/>
                <a:cs typeface="Times New Roman" panose="02020603050405020304" pitchFamily="18" charset="0"/>
              </a:rPr>
              <a:t> </a:t>
            </a:r>
            <a:r>
              <a:rPr lang="en-US" sz="2400" dirty="0" smtClean="0">
                <a:solidFill>
                  <a:schemeClr val="bg1"/>
                </a:solidFill>
                <a:latin typeface="+mn-lt"/>
                <a:ea typeface="Malgun Gothic" panose="020B0503020000020004" pitchFamily="34" charset="-127"/>
                <a:cs typeface="Times New Roman" panose="02020603050405020304" pitchFamily="18" charset="0"/>
              </a:rPr>
              <a:t>in </a:t>
            </a:r>
            <a:r>
              <a:rPr lang="en-US" sz="2400" dirty="0">
                <a:solidFill>
                  <a:schemeClr val="bg1"/>
                </a:solidFill>
                <a:latin typeface="+mn-lt"/>
                <a:ea typeface="Malgun Gothic" panose="020B0503020000020004" pitchFamily="34" charset="-127"/>
                <a:cs typeface="Times New Roman" panose="02020603050405020304" pitchFamily="18" charset="0"/>
              </a:rPr>
              <a:t>the 17th century.</a:t>
            </a:r>
            <a:br>
              <a:rPr lang="en-US" sz="2400" dirty="0">
                <a:solidFill>
                  <a:schemeClr val="bg1"/>
                </a:solidFill>
                <a:latin typeface="+mn-lt"/>
                <a:ea typeface="Malgun Gothic" panose="020B0503020000020004" pitchFamily="34" charset="-127"/>
                <a:cs typeface="Times New Roman" panose="02020603050405020304" pitchFamily="18" charset="0"/>
              </a:rPr>
            </a:br>
            <a:r>
              <a:rPr lang="en-US" sz="2400" dirty="0">
                <a:solidFill>
                  <a:schemeClr val="bg1"/>
                </a:solidFill>
                <a:latin typeface="+mn-lt"/>
                <a:ea typeface="Malgun Gothic" panose="020B0503020000020004" pitchFamily="34" charset="-127"/>
                <a:cs typeface="Times New Roman" panose="02020603050405020304" pitchFamily="18" charset="0"/>
              </a:rPr>
              <a:t>The walls served as a defense in the war, which is why they were built at high speed.</a:t>
            </a:r>
            <a:br>
              <a:rPr lang="en-US" sz="2400" dirty="0">
                <a:solidFill>
                  <a:schemeClr val="bg1"/>
                </a:solidFill>
                <a:latin typeface="+mn-lt"/>
                <a:ea typeface="Malgun Gothic" panose="020B0503020000020004" pitchFamily="34" charset="-127"/>
                <a:cs typeface="Times New Roman" panose="02020603050405020304" pitchFamily="18" charset="0"/>
              </a:rPr>
            </a:br>
            <a:endParaRPr lang="en-US" sz="2400" dirty="0">
              <a:solidFill>
                <a:schemeClr val="bg1"/>
              </a:solidFill>
              <a:latin typeface="+mn-lt"/>
            </a:endParaRPr>
          </a:p>
        </p:txBody>
      </p:sp>
      <p:pic>
        <p:nvPicPr>
          <p:cNvPr id="67" name="Graphic 66" descr="Tropical scene">
            <a:extLst>
              <a:ext uri="{FF2B5EF4-FFF2-40B4-BE49-F238E27FC236}">
                <a16:creationId xmlns:a16="http://schemas.microsoft.com/office/drawing/2014/main" id="{D05083B8-144A-4418-AEB4-1FCACD19EA6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1209900" y="5756940"/>
            <a:ext cx="770584" cy="833729"/>
          </a:xfrm>
          <a:prstGeom prst="rect">
            <a:avLst/>
          </a:prstGeom>
        </p:spPr>
      </p:pic>
      <p:sp>
        <p:nvSpPr>
          <p:cNvPr id="75" name="TextBox 74">
            <a:extLst>
              <a:ext uri="{FF2B5EF4-FFF2-40B4-BE49-F238E27FC236}">
                <a16:creationId xmlns:a16="http://schemas.microsoft.com/office/drawing/2014/main" id="{A293B171-5FAC-4D55-8038-23B2C6A27632}"/>
              </a:ext>
            </a:extLst>
          </p:cNvPr>
          <p:cNvSpPr txBox="1"/>
          <p:nvPr/>
        </p:nvSpPr>
        <p:spPr>
          <a:xfrm>
            <a:off x="9337204" y="4737103"/>
            <a:ext cx="2854796" cy="369332"/>
          </a:xfrm>
          <a:prstGeom prst="rect">
            <a:avLst/>
          </a:prstGeom>
          <a:noFill/>
        </p:spPr>
        <p:txBody>
          <a:bodyPr wrap="square" rtlCol="0">
            <a:spAutoFit/>
          </a:bodyPr>
          <a:lstStyle/>
          <a:p>
            <a:r>
              <a:rPr lang="hr-HR" i="1" dirty="0">
                <a:solidFill>
                  <a:schemeClr val="bg1"/>
                </a:solidFill>
              </a:rPr>
              <a:t>Republic </a:t>
            </a:r>
            <a:r>
              <a:rPr lang="hr-HR" i="1" dirty="0" err="1">
                <a:solidFill>
                  <a:schemeClr val="bg1"/>
                </a:solidFill>
              </a:rPr>
              <a:t>of</a:t>
            </a:r>
            <a:r>
              <a:rPr lang="hr-HR" i="1" dirty="0">
                <a:solidFill>
                  <a:schemeClr val="bg1"/>
                </a:solidFill>
              </a:rPr>
              <a:t> Dubro</a:t>
            </a:r>
            <a:r>
              <a:rPr lang="hr-HR" dirty="0">
                <a:solidFill>
                  <a:schemeClr val="bg1"/>
                </a:solidFill>
              </a:rPr>
              <a:t>vnik</a:t>
            </a:r>
            <a:endParaRPr lang="en-US" dirty="0">
              <a:solidFill>
                <a:schemeClr val="bg1"/>
              </a:solidFill>
            </a:endParaRPr>
          </a:p>
        </p:txBody>
      </p:sp>
      <p:cxnSp>
        <p:nvCxnSpPr>
          <p:cNvPr id="77" name="Straight Arrow Connector 76">
            <a:extLst>
              <a:ext uri="{FF2B5EF4-FFF2-40B4-BE49-F238E27FC236}">
                <a16:creationId xmlns:a16="http://schemas.microsoft.com/office/drawing/2014/main" id="{68D630D4-CDD1-4365-AD7E-37E3E47032D3}"/>
              </a:ext>
            </a:extLst>
          </p:cNvPr>
          <p:cNvCxnSpPr/>
          <p:nvPr/>
        </p:nvCxnSpPr>
        <p:spPr>
          <a:xfrm flipV="1">
            <a:off x="8400856" y="5106435"/>
            <a:ext cx="1728642" cy="10673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1916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barn(inVertical)">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barn(inVertical)">
                                      <p:cBhvr>
                                        <p:cTn id="22" dur="500"/>
                                        <p:tgtEl>
                                          <p:spTgt spid="75"/>
                                        </p:tgtEl>
                                      </p:cBhvr>
                                    </p:animEffect>
                                  </p:childTnLst>
                                </p:cTn>
                              </p:par>
                              <p:par>
                                <p:cTn id="23" presetID="16" presetClass="entr" presetSubtype="21" fill="hold" nodeType="with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barn(inVertical)">
                                      <p:cBhvr>
                                        <p:cTn id="25" dur="500"/>
                                        <p:tgtEl>
                                          <p:spTgt spid="7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barn(inVertical)">
                                      <p:cBhvr>
                                        <p:cTn id="3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2" grpId="0"/>
      <p:bldP spid="7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8CE0C7-D145-46C1-A204-1F20A833815C}"/>
              </a:ext>
            </a:extLst>
          </p:cNvPr>
          <p:cNvSpPr/>
          <p:nvPr/>
        </p:nvSpPr>
        <p:spPr>
          <a:xfrm>
            <a:off x="477913" y="0"/>
            <a:ext cx="1080401" cy="68580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0A0DBBC-D2F8-48D6-B806-83EF1F7EFC00}"/>
              </a:ext>
            </a:extLst>
          </p:cNvPr>
          <p:cNvPicPr>
            <a:picLocks noChangeAspect="1"/>
          </p:cNvPicPr>
          <p:nvPr/>
        </p:nvPicPr>
        <p:blipFill>
          <a:blip r:embed="rId2"/>
          <a:stretch>
            <a:fillRect/>
          </a:stretch>
        </p:blipFill>
        <p:spPr>
          <a:xfrm>
            <a:off x="10618470" y="2160"/>
            <a:ext cx="1095618" cy="6858000"/>
          </a:xfrm>
          <a:prstGeom prst="rect">
            <a:avLst/>
          </a:prstGeom>
        </p:spPr>
      </p:pic>
      <p:sp>
        <p:nvSpPr>
          <p:cNvPr id="8" name="TextBox 7">
            <a:extLst>
              <a:ext uri="{FF2B5EF4-FFF2-40B4-BE49-F238E27FC236}">
                <a16:creationId xmlns:a16="http://schemas.microsoft.com/office/drawing/2014/main" id="{00B45537-B23F-4376-9188-4858C15A11AD}"/>
              </a:ext>
            </a:extLst>
          </p:cNvPr>
          <p:cNvSpPr txBox="1"/>
          <p:nvPr/>
        </p:nvSpPr>
        <p:spPr>
          <a:xfrm>
            <a:off x="2854796" y="260649"/>
            <a:ext cx="6410381" cy="830997"/>
          </a:xfrm>
          <a:prstGeom prst="rect">
            <a:avLst/>
          </a:prstGeom>
          <a:noFill/>
        </p:spPr>
        <p:txBody>
          <a:bodyPr wrap="square" rtlCol="0">
            <a:spAutoFit/>
          </a:bodyPr>
          <a:lstStyle/>
          <a:p>
            <a:r>
              <a:rPr lang="hr-HR" sz="4800" b="1" i="1" dirty="0"/>
              <a:t>ABOUT DUBROVNIK</a:t>
            </a:r>
            <a:endParaRPr lang="en-US" sz="4800" b="1" i="1" dirty="0"/>
          </a:p>
        </p:txBody>
      </p:sp>
      <p:sp>
        <p:nvSpPr>
          <p:cNvPr id="9" name="TextBox 8">
            <a:extLst>
              <a:ext uri="{FF2B5EF4-FFF2-40B4-BE49-F238E27FC236}">
                <a16:creationId xmlns:a16="http://schemas.microsoft.com/office/drawing/2014/main" id="{480B1FFC-8B60-4DEB-B9C2-05974119B113}"/>
              </a:ext>
            </a:extLst>
          </p:cNvPr>
          <p:cNvSpPr txBox="1"/>
          <p:nvPr/>
        </p:nvSpPr>
        <p:spPr>
          <a:xfrm>
            <a:off x="2273432" y="1759087"/>
            <a:ext cx="4897819" cy="923330"/>
          </a:xfrm>
          <a:prstGeom prst="rect">
            <a:avLst/>
          </a:prstGeom>
          <a:noFill/>
        </p:spPr>
        <p:txBody>
          <a:bodyPr wrap="square" rtlCol="0">
            <a:spAutoFit/>
          </a:bodyPr>
          <a:lstStyle/>
          <a:p>
            <a:pPr marL="285750" indent="-285750">
              <a:buFont typeface="Wingdings" panose="05000000000000000000" pitchFamily="2" charset="2"/>
              <a:buChar char="Ø"/>
            </a:pPr>
            <a:r>
              <a:rPr lang="hr-HR" b="0" i="0" dirty="0">
                <a:effectLst/>
                <a:latin typeface="Montserrat" panose="020B0604020202020204" pitchFamily="2" charset="0"/>
              </a:rPr>
              <a:t>I</a:t>
            </a:r>
            <a:r>
              <a:rPr lang="en-US" b="0" i="0" dirty="0">
                <a:effectLst/>
                <a:latin typeface="Montserrat" panose="020B0604020202020204" pitchFamily="2" charset="0"/>
              </a:rPr>
              <a:t>n 1979, UNESCO added the city of Dubrovnik in the list of World Heritage Centers.</a:t>
            </a:r>
            <a:endParaRPr lang="en-US" dirty="0"/>
          </a:p>
        </p:txBody>
      </p:sp>
      <p:sp>
        <p:nvSpPr>
          <p:cNvPr id="10" name="TextBox 9">
            <a:extLst>
              <a:ext uri="{FF2B5EF4-FFF2-40B4-BE49-F238E27FC236}">
                <a16:creationId xmlns:a16="http://schemas.microsoft.com/office/drawing/2014/main" id="{A529A557-7F55-41A2-9934-F46E16CA4F74}"/>
              </a:ext>
            </a:extLst>
          </p:cNvPr>
          <p:cNvSpPr txBox="1"/>
          <p:nvPr/>
        </p:nvSpPr>
        <p:spPr>
          <a:xfrm>
            <a:off x="2276709" y="3220234"/>
            <a:ext cx="4537686" cy="923330"/>
          </a:xfrm>
          <a:prstGeom prst="rect">
            <a:avLst/>
          </a:prstGeom>
          <a:noFill/>
        </p:spPr>
        <p:txBody>
          <a:bodyPr wrap="square" rtlCol="0">
            <a:spAutoFit/>
          </a:bodyPr>
          <a:lstStyle/>
          <a:p>
            <a:pPr marL="285750" indent="-285750">
              <a:buFont typeface="Wingdings" panose="05000000000000000000" pitchFamily="2" charset="2"/>
              <a:buChar char="Ø"/>
            </a:pPr>
            <a:r>
              <a:rPr lang="hr-HR" dirty="0"/>
              <a:t>Some </a:t>
            </a:r>
            <a:r>
              <a:rPr lang="hr-HR" dirty="0" err="1" smtClean="0"/>
              <a:t>scenes</a:t>
            </a:r>
            <a:r>
              <a:rPr lang="hr-HR" dirty="0" smtClean="0"/>
              <a:t> </a:t>
            </a:r>
            <a:r>
              <a:rPr lang="hr-HR" dirty="0" err="1"/>
              <a:t>from</a:t>
            </a:r>
            <a:r>
              <a:rPr lang="hr-HR" dirty="0"/>
              <a:t> </a:t>
            </a:r>
            <a:r>
              <a:rPr lang="hr-HR" dirty="0" err="1"/>
              <a:t>famous</a:t>
            </a:r>
            <a:r>
              <a:rPr lang="hr-HR" dirty="0"/>
              <a:t> </a:t>
            </a:r>
            <a:r>
              <a:rPr lang="hr-HR" dirty="0" err="1"/>
              <a:t>shows</a:t>
            </a:r>
            <a:r>
              <a:rPr lang="hr-HR" dirty="0"/>
              <a:t>; Game </a:t>
            </a:r>
            <a:r>
              <a:rPr lang="hr-HR" dirty="0" err="1"/>
              <a:t>of</a:t>
            </a:r>
            <a:r>
              <a:rPr lang="hr-HR" dirty="0"/>
              <a:t> </a:t>
            </a:r>
            <a:r>
              <a:rPr lang="hr-HR" dirty="0" err="1"/>
              <a:t>thrones</a:t>
            </a:r>
            <a:r>
              <a:rPr lang="hr-HR" dirty="0"/>
              <a:t>, Star </a:t>
            </a:r>
            <a:r>
              <a:rPr lang="hr-HR" dirty="0" err="1"/>
              <a:t>Wars</a:t>
            </a:r>
            <a:r>
              <a:rPr lang="hr-HR" dirty="0"/>
              <a:t> </a:t>
            </a:r>
            <a:r>
              <a:rPr lang="hr-HR" dirty="0" err="1"/>
              <a:t>and</a:t>
            </a:r>
            <a:r>
              <a:rPr lang="hr-HR" dirty="0"/>
              <a:t> Robin Hood </a:t>
            </a:r>
            <a:r>
              <a:rPr lang="hr-HR" dirty="0" err="1"/>
              <a:t>were</a:t>
            </a:r>
            <a:r>
              <a:rPr lang="hr-HR" dirty="0"/>
              <a:t> </a:t>
            </a:r>
            <a:r>
              <a:rPr lang="hr-HR" dirty="0" err="1"/>
              <a:t>filmed</a:t>
            </a:r>
            <a:r>
              <a:rPr lang="hr-HR" dirty="0"/>
              <a:t> </a:t>
            </a:r>
            <a:r>
              <a:rPr lang="hr-HR" dirty="0" err="1"/>
              <a:t>in</a:t>
            </a:r>
            <a:r>
              <a:rPr lang="hr-HR" dirty="0"/>
              <a:t> Dubrovnik.</a:t>
            </a:r>
            <a:endParaRPr lang="en-US" dirty="0"/>
          </a:p>
        </p:txBody>
      </p:sp>
      <p:sp>
        <p:nvSpPr>
          <p:cNvPr id="11" name="TextBox 10">
            <a:extLst>
              <a:ext uri="{FF2B5EF4-FFF2-40B4-BE49-F238E27FC236}">
                <a16:creationId xmlns:a16="http://schemas.microsoft.com/office/drawing/2014/main" id="{68D4D3A5-931A-48DC-94CC-7BC116C66DBA}"/>
              </a:ext>
            </a:extLst>
          </p:cNvPr>
          <p:cNvSpPr txBox="1"/>
          <p:nvPr/>
        </p:nvSpPr>
        <p:spPr>
          <a:xfrm>
            <a:off x="2224202" y="4958378"/>
            <a:ext cx="4681739" cy="923330"/>
          </a:xfrm>
          <a:prstGeom prst="rect">
            <a:avLst/>
          </a:prstGeom>
          <a:noFill/>
        </p:spPr>
        <p:txBody>
          <a:bodyPr wrap="square" rtlCol="0">
            <a:spAutoFit/>
          </a:bodyPr>
          <a:lstStyle/>
          <a:p>
            <a:pPr marL="285750" indent="-285750">
              <a:buFont typeface="Wingdings" panose="05000000000000000000" pitchFamily="2" charset="2"/>
              <a:buChar char="Ø"/>
            </a:pPr>
            <a:r>
              <a:rPr lang="hr-HR" dirty="0" err="1"/>
              <a:t>This</a:t>
            </a:r>
            <a:r>
              <a:rPr lang="hr-HR" dirty="0"/>
              <a:t> </a:t>
            </a:r>
            <a:r>
              <a:rPr lang="hr-HR" dirty="0" err="1"/>
              <a:t>city</a:t>
            </a:r>
            <a:r>
              <a:rPr lang="hr-HR" dirty="0"/>
              <a:t> </a:t>
            </a:r>
            <a:r>
              <a:rPr lang="hr-HR" dirty="0" err="1"/>
              <a:t>attracts</a:t>
            </a:r>
            <a:r>
              <a:rPr lang="hr-HR" dirty="0"/>
              <a:t> </a:t>
            </a:r>
            <a:r>
              <a:rPr lang="hr-HR" dirty="0" err="1"/>
              <a:t>many</a:t>
            </a:r>
            <a:r>
              <a:rPr lang="hr-HR" dirty="0"/>
              <a:t> </a:t>
            </a:r>
            <a:r>
              <a:rPr lang="hr-HR" dirty="0" err="1"/>
              <a:t>tourists</a:t>
            </a:r>
            <a:r>
              <a:rPr lang="hr-HR" dirty="0"/>
              <a:t> </a:t>
            </a:r>
            <a:r>
              <a:rPr lang="hr-HR" dirty="0" err="1"/>
              <a:t>because</a:t>
            </a:r>
            <a:r>
              <a:rPr lang="hr-HR" dirty="0"/>
              <a:t> </a:t>
            </a:r>
            <a:r>
              <a:rPr lang="hr-HR" dirty="0" err="1"/>
              <a:t>of</a:t>
            </a:r>
            <a:r>
              <a:rPr lang="hr-HR" dirty="0"/>
              <a:t> </a:t>
            </a:r>
            <a:r>
              <a:rPr lang="hr-HR" dirty="0" err="1"/>
              <a:t>its</a:t>
            </a:r>
            <a:r>
              <a:rPr lang="hr-HR" dirty="0"/>
              <a:t> </a:t>
            </a:r>
            <a:r>
              <a:rPr lang="hr-HR" dirty="0" err="1"/>
              <a:t>beaches</a:t>
            </a:r>
            <a:r>
              <a:rPr lang="hr-HR" dirty="0"/>
              <a:t> </a:t>
            </a:r>
            <a:r>
              <a:rPr lang="hr-HR" dirty="0" err="1"/>
              <a:t>and</a:t>
            </a:r>
            <a:r>
              <a:rPr lang="hr-HR" dirty="0"/>
              <a:t> </a:t>
            </a:r>
            <a:r>
              <a:rPr lang="hr-HR" b="0" i="0" dirty="0" smtClean="0">
                <a:effectLst/>
                <a:latin typeface="Montserrat" panose="00000500000000000000" pitchFamily="2" charset="0"/>
              </a:rPr>
              <a:t> </a:t>
            </a:r>
            <a:r>
              <a:rPr lang="hr-HR" b="0" i="0" dirty="0" err="1" smtClean="0">
                <a:effectLst/>
                <a:latin typeface="Montserrat" panose="00000500000000000000" pitchFamily="2" charset="0"/>
              </a:rPr>
              <a:t>around</a:t>
            </a:r>
            <a:r>
              <a:rPr lang="hr-HR" b="0" i="0" dirty="0" smtClean="0">
                <a:effectLst/>
                <a:latin typeface="Montserrat" panose="00000500000000000000" pitchFamily="2" charset="0"/>
              </a:rPr>
              <a:t> </a:t>
            </a:r>
            <a:r>
              <a:rPr lang="en-US" b="0" i="0" dirty="0" smtClean="0">
                <a:effectLst/>
                <a:latin typeface="Montserrat" panose="00000500000000000000" pitchFamily="2" charset="0"/>
              </a:rPr>
              <a:t>7.2 </a:t>
            </a:r>
            <a:r>
              <a:rPr lang="en-US" b="0" i="0" dirty="0">
                <a:effectLst/>
                <a:latin typeface="Montserrat" panose="00000500000000000000" pitchFamily="2" charset="0"/>
              </a:rPr>
              <a:t>hours of sun per day</a:t>
            </a:r>
            <a:r>
              <a:rPr lang="hr-HR" b="0" i="0" dirty="0">
                <a:effectLst/>
                <a:latin typeface="Montserrat" panose="00000500000000000000" pitchFamily="2" charset="0"/>
              </a:rPr>
              <a:t>.</a:t>
            </a:r>
            <a:r>
              <a:rPr lang="hr-HR" dirty="0"/>
              <a:t> </a:t>
            </a:r>
            <a:endParaRPr lang="en-US" dirty="0"/>
          </a:p>
        </p:txBody>
      </p:sp>
      <p:sp>
        <p:nvSpPr>
          <p:cNvPr id="12" name="TextBox 11">
            <a:extLst>
              <a:ext uri="{FF2B5EF4-FFF2-40B4-BE49-F238E27FC236}">
                <a16:creationId xmlns:a16="http://schemas.microsoft.com/office/drawing/2014/main" id="{CAC12072-1383-46F3-8A0A-BD0471B69777}"/>
              </a:ext>
            </a:extLst>
          </p:cNvPr>
          <p:cNvSpPr txBox="1"/>
          <p:nvPr/>
        </p:nvSpPr>
        <p:spPr>
          <a:xfrm>
            <a:off x="7382731" y="1697274"/>
            <a:ext cx="2730147" cy="923330"/>
          </a:xfrm>
          <a:prstGeom prst="rect">
            <a:avLst/>
          </a:prstGeom>
          <a:noFill/>
        </p:spPr>
        <p:txBody>
          <a:bodyPr wrap="square" rtlCol="0">
            <a:spAutoFit/>
          </a:bodyPr>
          <a:lstStyle/>
          <a:p>
            <a:pPr marL="285750" indent="-285750">
              <a:buFont typeface="Wingdings" panose="05000000000000000000" pitchFamily="2" charset="2"/>
              <a:buChar char="Ø"/>
            </a:pPr>
            <a:r>
              <a:rPr lang="hr-HR" dirty="0"/>
              <a:t>Dubrovnik </a:t>
            </a:r>
            <a:r>
              <a:rPr lang="hr-HR" dirty="0" err="1"/>
              <a:t>attracts</a:t>
            </a:r>
            <a:r>
              <a:rPr lang="hr-HR" dirty="0"/>
              <a:t> </a:t>
            </a:r>
            <a:r>
              <a:rPr lang="hr-HR" dirty="0" err="1"/>
              <a:t>over</a:t>
            </a:r>
            <a:r>
              <a:rPr lang="hr-HR" dirty="0"/>
              <a:t> 1 </a:t>
            </a:r>
            <a:r>
              <a:rPr lang="hr-HR" dirty="0" err="1"/>
              <a:t>million</a:t>
            </a:r>
            <a:r>
              <a:rPr lang="hr-HR" dirty="0"/>
              <a:t> </a:t>
            </a:r>
            <a:r>
              <a:rPr lang="hr-HR" dirty="0" err="1"/>
              <a:t>tourists</a:t>
            </a:r>
            <a:r>
              <a:rPr lang="hr-HR" dirty="0"/>
              <a:t> per </a:t>
            </a:r>
            <a:r>
              <a:rPr lang="hr-HR" dirty="0" err="1"/>
              <a:t>year</a:t>
            </a:r>
            <a:r>
              <a:rPr lang="hr-HR" dirty="0"/>
              <a:t>.</a:t>
            </a:r>
            <a:endParaRPr lang="en-US" dirty="0"/>
          </a:p>
        </p:txBody>
      </p:sp>
      <p:sp>
        <p:nvSpPr>
          <p:cNvPr id="13" name="TextBox 12">
            <a:extLst>
              <a:ext uri="{FF2B5EF4-FFF2-40B4-BE49-F238E27FC236}">
                <a16:creationId xmlns:a16="http://schemas.microsoft.com/office/drawing/2014/main" id="{6FFA6BE6-486B-4CA3-8EEE-D0A52274B36E}"/>
              </a:ext>
            </a:extLst>
          </p:cNvPr>
          <p:cNvSpPr txBox="1"/>
          <p:nvPr/>
        </p:nvSpPr>
        <p:spPr>
          <a:xfrm>
            <a:off x="7233211" y="3226233"/>
            <a:ext cx="3028401" cy="646331"/>
          </a:xfrm>
          <a:prstGeom prst="rect">
            <a:avLst/>
          </a:prstGeom>
          <a:noFill/>
        </p:spPr>
        <p:txBody>
          <a:bodyPr wrap="square" rtlCol="0">
            <a:spAutoFit/>
          </a:bodyPr>
          <a:lstStyle/>
          <a:p>
            <a:pPr marL="285750" indent="-285750">
              <a:buFont typeface="Wingdings" panose="05000000000000000000" pitchFamily="2" charset="2"/>
              <a:buChar char="Ø"/>
            </a:pPr>
            <a:r>
              <a:rPr lang="hr-HR" dirty="0" err="1"/>
              <a:t>The</a:t>
            </a:r>
            <a:r>
              <a:rPr lang="hr-HR" dirty="0"/>
              <a:t> </a:t>
            </a:r>
            <a:r>
              <a:rPr lang="hr-HR" dirty="0" err="1"/>
              <a:t>symbol</a:t>
            </a:r>
            <a:r>
              <a:rPr lang="hr-HR" dirty="0"/>
              <a:t> </a:t>
            </a:r>
            <a:r>
              <a:rPr lang="hr-HR" dirty="0" err="1"/>
              <a:t>of</a:t>
            </a:r>
            <a:r>
              <a:rPr lang="hr-HR" dirty="0"/>
              <a:t> Dubrovnik </a:t>
            </a:r>
            <a:r>
              <a:rPr lang="hr-HR" dirty="0" err="1"/>
              <a:t>is</a:t>
            </a:r>
            <a:r>
              <a:rPr lang="hr-HR" dirty="0"/>
              <a:t> </a:t>
            </a:r>
            <a:r>
              <a:rPr lang="hr-HR" dirty="0" err="1"/>
              <a:t>tower</a:t>
            </a:r>
            <a:r>
              <a:rPr lang="hr-HR" dirty="0"/>
              <a:t> </a:t>
            </a:r>
            <a:r>
              <a:rPr lang="hr-HR" dirty="0" err="1"/>
              <a:t>Minčeta</a:t>
            </a:r>
            <a:r>
              <a:rPr lang="hr-HR" dirty="0"/>
              <a:t>.</a:t>
            </a:r>
            <a:endParaRPr lang="en-US" dirty="0"/>
          </a:p>
        </p:txBody>
      </p:sp>
      <p:sp>
        <p:nvSpPr>
          <p:cNvPr id="14" name="TextBox 13">
            <a:extLst>
              <a:ext uri="{FF2B5EF4-FFF2-40B4-BE49-F238E27FC236}">
                <a16:creationId xmlns:a16="http://schemas.microsoft.com/office/drawing/2014/main" id="{9ED783A4-1B3E-489D-AF2A-BDFAAF3436BE}"/>
              </a:ext>
            </a:extLst>
          </p:cNvPr>
          <p:cNvSpPr txBox="1"/>
          <p:nvPr/>
        </p:nvSpPr>
        <p:spPr>
          <a:xfrm>
            <a:off x="7133342" y="4817005"/>
            <a:ext cx="3189250" cy="1477328"/>
          </a:xfrm>
          <a:prstGeom prst="rect">
            <a:avLst/>
          </a:prstGeom>
          <a:noFill/>
        </p:spPr>
        <p:txBody>
          <a:bodyPr wrap="square" rtlCol="0">
            <a:spAutoFit/>
          </a:bodyPr>
          <a:lstStyle/>
          <a:p>
            <a:pPr marL="285750" indent="-285750">
              <a:buFont typeface="Wingdings" panose="05000000000000000000" pitchFamily="2" charset="2"/>
              <a:buChar char="Ø"/>
            </a:pPr>
            <a:r>
              <a:rPr lang="en-US" b="0" i="0" dirty="0">
                <a:effectLst/>
                <a:latin typeface="Montserrat-Regular"/>
              </a:rPr>
              <a:t>Dubrovnik had the first orphanage in the world, which opened its doors to take in children in 1432.</a:t>
            </a:r>
          </a:p>
          <a:p>
            <a:endParaRPr lang="en-US" dirty="0"/>
          </a:p>
        </p:txBody>
      </p:sp>
      <p:pic>
        <p:nvPicPr>
          <p:cNvPr id="16" name="Picture 15">
            <a:extLst>
              <a:ext uri="{FF2B5EF4-FFF2-40B4-BE49-F238E27FC236}">
                <a16:creationId xmlns:a16="http://schemas.microsoft.com/office/drawing/2014/main" id="{1EAB1CE7-BA32-44F4-9D5D-7CA0F4D1064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46149" y="1412776"/>
            <a:ext cx="1978053" cy="1484784"/>
          </a:xfrm>
          <a:prstGeom prst="rect">
            <a:avLst/>
          </a:prstGeom>
        </p:spPr>
      </p:pic>
      <p:pic>
        <p:nvPicPr>
          <p:cNvPr id="19" name="Picture 18">
            <a:extLst>
              <a:ext uri="{FF2B5EF4-FFF2-40B4-BE49-F238E27FC236}">
                <a16:creationId xmlns:a16="http://schemas.microsoft.com/office/drawing/2014/main" id="{CFE6AD77-4048-4F44-B1D4-592BC5BD9D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297" y="3281028"/>
            <a:ext cx="1978053" cy="1319201"/>
          </a:xfrm>
          <a:prstGeom prst="rect">
            <a:avLst/>
          </a:prstGeom>
        </p:spPr>
      </p:pic>
      <p:pic>
        <p:nvPicPr>
          <p:cNvPr id="21" name="Picture 20">
            <a:extLst>
              <a:ext uri="{FF2B5EF4-FFF2-40B4-BE49-F238E27FC236}">
                <a16:creationId xmlns:a16="http://schemas.microsoft.com/office/drawing/2014/main" id="{6D2C31C2-228C-4C65-937A-48C6316735E4}"/>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150979" y="4983695"/>
            <a:ext cx="1978053" cy="1413194"/>
          </a:xfrm>
          <a:prstGeom prst="rect">
            <a:avLst/>
          </a:prstGeom>
        </p:spPr>
      </p:pic>
      <p:pic>
        <p:nvPicPr>
          <p:cNvPr id="24" name="Picture 23">
            <a:extLst>
              <a:ext uri="{FF2B5EF4-FFF2-40B4-BE49-F238E27FC236}">
                <a16:creationId xmlns:a16="http://schemas.microsoft.com/office/drawing/2014/main" id="{B904B5F0-F22A-46D9-9101-266CFA6189E2}"/>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10285531" y="1465354"/>
            <a:ext cx="1608117" cy="1151536"/>
          </a:xfrm>
          <a:prstGeom prst="rect">
            <a:avLst/>
          </a:prstGeom>
        </p:spPr>
      </p:pic>
      <p:pic>
        <p:nvPicPr>
          <p:cNvPr id="27" name="Picture 26">
            <a:extLst>
              <a:ext uri="{FF2B5EF4-FFF2-40B4-BE49-F238E27FC236}">
                <a16:creationId xmlns:a16="http://schemas.microsoft.com/office/drawing/2014/main" id="{DB2E301E-8ED3-4EF5-9A68-4A061EA83432}"/>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xmlns="" r:id="rId11"/>
              </a:ext>
            </a:extLst>
          </a:blip>
          <a:stretch>
            <a:fillRect/>
          </a:stretch>
        </p:blipFill>
        <p:spPr>
          <a:xfrm>
            <a:off x="10307408" y="3239826"/>
            <a:ext cx="1649339" cy="1236682"/>
          </a:xfrm>
          <a:prstGeom prst="rect">
            <a:avLst/>
          </a:prstGeom>
        </p:spPr>
      </p:pic>
      <p:pic>
        <p:nvPicPr>
          <p:cNvPr id="32" name="Picture 31">
            <a:extLst>
              <a:ext uri="{FF2B5EF4-FFF2-40B4-BE49-F238E27FC236}">
                <a16:creationId xmlns:a16="http://schemas.microsoft.com/office/drawing/2014/main" id="{16DA6E1F-7EA1-445E-A75F-C52082968C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85532" y="5099444"/>
            <a:ext cx="1834813" cy="1181696"/>
          </a:xfrm>
          <a:prstGeom prst="rect">
            <a:avLst/>
          </a:prstGeom>
        </p:spPr>
      </p:pic>
    </p:spTree>
    <p:extLst>
      <p:ext uri="{BB962C8B-B14F-4D97-AF65-F5344CB8AC3E}">
        <p14:creationId xmlns:p14="http://schemas.microsoft.com/office/powerpoint/2010/main" val="414462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92C8923-421B-4807-B488-9A415D6BE13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1000"/>
                    </a14:imgEffect>
                    <a14:imgEffect>
                      <a14:colorTemperature colorTemp="7388"/>
                    </a14:imgEffect>
                    <a14:imgEffect>
                      <a14:saturation sat="157000"/>
                    </a14:imgEffect>
                    <a14:imgEffect>
                      <a14:brightnessContrast bright="19000" contrast="-7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399" t="-1077" r="-1038" b="-1077"/>
          <a:stretch/>
        </p:blipFill>
        <p:spPr>
          <a:xfrm>
            <a:off x="441899" y="260364"/>
            <a:ext cx="6086261" cy="1656469"/>
          </a:xfrm>
          <a:prstGeom prst="rect">
            <a:avLst/>
          </a:prstGeom>
          <a:ln>
            <a:noFill/>
          </a:ln>
          <a:effectLst>
            <a:softEdge rad="112500"/>
          </a:effectLst>
        </p:spPr>
      </p:pic>
      <p:pic>
        <p:nvPicPr>
          <p:cNvPr id="3" name="Graphic 2" descr="Tropical scene">
            <a:extLst>
              <a:ext uri="{FF2B5EF4-FFF2-40B4-BE49-F238E27FC236}">
                <a16:creationId xmlns:a16="http://schemas.microsoft.com/office/drawing/2014/main" id="{4F18104A-6E28-448A-A727-E3F2794E0A0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1209899" y="5756941"/>
            <a:ext cx="770585" cy="833729"/>
          </a:xfrm>
          <a:prstGeom prst="rect">
            <a:avLst/>
          </a:prstGeom>
        </p:spPr>
      </p:pic>
      <p:sp>
        <p:nvSpPr>
          <p:cNvPr id="11" name="TextBox 10">
            <a:extLst>
              <a:ext uri="{FF2B5EF4-FFF2-40B4-BE49-F238E27FC236}">
                <a16:creationId xmlns:a16="http://schemas.microsoft.com/office/drawing/2014/main" id="{E105E410-3C27-413D-AE8F-9DAAD55E98FA}"/>
              </a:ext>
            </a:extLst>
          </p:cNvPr>
          <p:cNvSpPr txBox="1"/>
          <p:nvPr/>
        </p:nvSpPr>
        <p:spPr>
          <a:xfrm>
            <a:off x="533975" y="709119"/>
            <a:ext cx="5803263" cy="830997"/>
          </a:xfrm>
          <a:prstGeom prst="rect">
            <a:avLst/>
          </a:prstGeom>
          <a:noFill/>
        </p:spPr>
        <p:txBody>
          <a:bodyPr wrap="square" rtlCol="0">
            <a:spAutoFit/>
          </a:bodyPr>
          <a:lstStyle/>
          <a:p>
            <a:pPr algn="ctr"/>
            <a:r>
              <a:rPr lang="hr-HR" sz="4800" b="1" dirty="0"/>
              <a:t>STRADUN</a:t>
            </a:r>
            <a:endParaRPr lang="en-US" sz="4800" b="1" dirty="0"/>
          </a:p>
        </p:txBody>
      </p:sp>
      <p:sp>
        <p:nvSpPr>
          <p:cNvPr id="15" name="TextBox 14">
            <a:extLst>
              <a:ext uri="{FF2B5EF4-FFF2-40B4-BE49-F238E27FC236}">
                <a16:creationId xmlns:a16="http://schemas.microsoft.com/office/drawing/2014/main" id="{A35A355B-55FE-44CF-BF9C-EC7CAEF42487}"/>
              </a:ext>
            </a:extLst>
          </p:cNvPr>
          <p:cNvSpPr txBox="1"/>
          <p:nvPr/>
        </p:nvSpPr>
        <p:spPr>
          <a:xfrm>
            <a:off x="6353203" y="267332"/>
            <a:ext cx="5596377" cy="1908215"/>
          </a:xfrm>
          <a:prstGeom prst="rect">
            <a:avLst/>
          </a:prstGeom>
          <a:noFill/>
        </p:spPr>
        <p:txBody>
          <a:bodyPr wrap="square" rtlCol="0">
            <a:spAutoFit/>
          </a:bodyPr>
          <a:lstStyle/>
          <a:p>
            <a:r>
              <a:rPr lang="en-US" sz="2400" dirty="0">
                <a:effectLst/>
                <a:ea typeface="Malgun Gothic" panose="020B0503020000020004" pitchFamily="34" charset="-127"/>
                <a:cs typeface="Times New Roman" panose="02020603050405020304" pitchFamily="18" charset="0"/>
              </a:rPr>
              <a:t>One of the most beautiful places in Dubrovnik is </a:t>
            </a:r>
            <a:r>
              <a:rPr lang="en-US" sz="2400" dirty="0" err="1">
                <a:effectLst/>
                <a:ea typeface="Malgun Gothic" panose="020B0503020000020004" pitchFamily="34" charset="-127"/>
                <a:cs typeface="Times New Roman" panose="02020603050405020304" pitchFamily="18" charset="0"/>
              </a:rPr>
              <a:t>Stradun</a:t>
            </a:r>
            <a:r>
              <a:rPr lang="en-US" sz="2400" dirty="0">
                <a:effectLst/>
                <a:ea typeface="Malgun Gothic" panose="020B0503020000020004" pitchFamily="34" charset="-127"/>
                <a:cs typeface="Times New Roman" panose="02020603050405020304" pitchFamily="18" charset="0"/>
              </a:rPr>
              <a:t>.</a:t>
            </a:r>
            <a:r>
              <a:rPr lang="hr-HR" sz="2400" dirty="0">
                <a:effectLst/>
                <a:ea typeface="Malgun Gothic" panose="020B0503020000020004" pitchFamily="34" charset="-127"/>
                <a:cs typeface="Times New Roman" panose="02020603050405020304" pitchFamily="18" charset="0"/>
              </a:rPr>
              <a:t> </a:t>
            </a:r>
            <a:r>
              <a:rPr lang="en-US" sz="2400" dirty="0">
                <a:effectLst/>
                <a:ea typeface="Malgun Gothic" panose="020B0503020000020004" pitchFamily="34" charset="-127"/>
                <a:cs typeface="Times New Roman" panose="02020603050405020304" pitchFamily="18" charset="0"/>
              </a:rPr>
              <a:t>It is the main </a:t>
            </a:r>
            <a:r>
              <a:rPr lang="en-US" sz="2400" dirty="0" smtClean="0">
                <a:effectLst/>
                <a:ea typeface="Malgun Gothic" panose="020B0503020000020004" pitchFamily="34" charset="-127"/>
                <a:cs typeface="Times New Roman" panose="02020603050405020304" pitchFamily="18" charset="0"/>
              </a:rPr>
              <a:t>shopping</a:t>
            </a:r>
            <a:r>
              <a:rPr lang="hr-HR" sz="2400" dirty="0" smtClean="0">
                <a:effectLst/>
                <a:ea typeface="Malgun Gothic" panose="020B0503020000020004" pitchFamily="34" charset="-127"/>
                <a:cs typeface="Times New Roman" panose="02020603050405020304" pitchFamily="18" charset="0"/>
              </a:rPr>
              <a:t> </a:t>
            </a:r>
            <a:r>
              <a:rPr lang="hr-HR" sz="2400" dirty="0" err="1" smtClean="0">
                <a:effectLst/>
                <a:ea typeface="Malgun Gothic" panose="020B0503020000020004" pitchFamily="34" charset="-127"/>
                <a:cs typeface="Times New Roman" panose="02020603050405020304" pitchFamily="18" charset="0"/>
              </a:rPr>
              <a:t>street</a:t>
            </a:r>
            <a:r>
              <a:rPr lang="hr-HR" sz="2400" dirty="0" smtClean="0">
                <a:effectLst/>
                <a:ea typeface="Malgun Gothic" panose="020B0503020000020004" pitchFamily="34" charset="-127"/>
                <a:cs typeface="Times New Roman" panose="02020603050405020304" pitchFamily="18" charset="0"/>
              </a:rPr>
              <a:t> </a:t>
            </a:r>
            <a:r>
              <a:rPr lang="en-US" sz="2400" dirty="0" smtClean="0">
                <a:effectLst/>
                <a:ea typeface="Malgun Gothic" panose="020B0503020000020004" pitchFamily="34" charset="-127"/>
                <a:cs typeface="Times New Roman" panose="02020603050405020304" pitchFamily="18" charset="0"/>
              </a:rPr>
              <a:t> </a:t>
            </a:r>
            <a:r>
              <a:rPr lang="en-US" sz="2400" dirty="0">
                <a:effectLst/>
                <a:ea typeface="Malgun Gothic" panose="020B0503020000020004" pitchFamily="34" charset="-127"/>
                <a:cs typeface="Times New Roman" panose="02020603050405020304" pitchFamily="18" charset="0"/>
              </a:rPr>
              <a:t>and square. You </a:t>
            </a:r>
            <a:r>
              <a:rPr lang="en-US" sz="2800" dirty="0">
                <a:effectLst/>
                <a:ea typeface="Malgun Gothic" panose="020B0503020000020004" pitchFamily="34" charset="-127"/>
                <a:cs typeface="Times New Roman" panose="02020603050405020304" pitchFamily="18" charset="0"/>
              </a:rPr>
              <a:t>can</a:t>
            </a:r>
            <a:r>
              <a:rPr lang="en-US" sz="2400" dirty="0">
                <a:effectLst/>
                <a:ea typeface="Malgun Gothic" panose="020B0503020000020004" pitchFamily="34" charset="-127"/>
                <a:cs typeface="Times New Roman" panose="02020603050405020304" pitchFamily="18" charset="0"/>
              </a:rPr>
              <a:t> see fountains and bell towers from there.</a:t>
            </a:r>
          </a:p>
          <a:p>
            <a:endParaRPr lang="en-US" dirty="0"/>
          </a:p>
        </p:txBody>
      </p:sp>
      <p:pic>
        <p:nvPicPr>
          <p:cNvPr id="17" name="Picture 16">
            <a:extLst>
              <a:ext uri="{FF2B5EF4-FFF2-40B4-BE49-F238E27FC236}">
                <a16:creationId xmlns:a16="http://schemas.microsoft.com/office/drawing/2014/main" id="{EDF24A70-DCDD-458F-B795-4B62F7F2CD37}"/>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7000"/>
                    </a14:imgEffect>
                    <a14:imgEffect>
                      <a14:colorTemperature colorTemp="8863"/>
                    </a14:imgEffect>
                    <a14:imgEffect>
                      <a14:saturation sat="267000"/>
                    </a14:imgEffect>
                    <a14:imgEffect>
                      <a14:brightnessContrast bright="21000" contrast="-22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429256" y="2259934"/>
            <a:ext cx="5931480" cy="1908215"/>
          </a:xfrm>
          <a:prstGeom prst="rect">
            <a:avLst/>
          </a:prstGeom>
          <a:ln>
            <a:noFill/>
          </a:ln>
          <a:effectLst>
            <a:softEdge rad="112500"/>
          </a:effectLst>
        </p:spPr>
      </p:pic>
      <p:sp>
        <p:nvSpPr>
          <p:cNvPr id="19" name="TextBox 18">
            <a:extLst>
              <a:ext uri="{FF2B5EF4-FFF2-40B4-BE49-F238E27FC236}">
                <a16:creationId xmlns:a16="http://schemas.microsoft.com/office/drawing/2014/main" id="{02C516AB-0614-4B4A-B45A-FF81EA2D9CDB}"/>
              </a:ext>
            </a:extLst>
          </p:cNvPr>
          <p:cNvSpPr txBox="1"/>
          <p:nvPr/>
        </p:nvSpPr>
        <p:spPr>
          <a:xfrm>
            <a:off x="606514" y="2490765"/>
            <a:ext cx="5690114" cy="1569660"/>
          </a:xfrm>
          <a:prstGeom prst="rect">
            <a:avLst/>
          </a:prstGeom>
          <a:noFill/>
        </p:spPr>
        <p:txBody>
          <a:bodyPr wrap="square" rtlCol="0">
            <a:spAutoFit/>
          </a:bodyPr>
          <a:lstStyle/>
          <a:p>
            <a:pPr algn="ctr"/>
            <a:r>
              <a:rPr lang="en-US" sz="4800" b="1" dirty="0"/>
              <a:t>FRANCISCAN MONASTERY</a:t>
            </a:r>
          </a:p>
        </p:txBody>
      </p:sp>
      <p:sp>
        <p:nvSpPr>
          <p:cNvPr id="20" name="TextBox 19">
            <a:extLst>
              <a:ext uri="{FF2B5EF4-FFF2-40B4-BE49-F238E27FC236}">
                <a16:creationId xmlns:a16="http://schemas.microsoft.com/office/drawing/2014/main" id="{543E19D0-920B-4D2E-8FF7-0B7BBABDC3CE}"/>
              </a:ext>
            </a:extLst>
          </p:cNvPr>
          <p:cNvSpPr txBox="1"/>
          <p:nvPr/>
        </p:nvSpPr>
        <p:spPr>
          <a:xfrm>
            <a:off x="6455951" y="2295368"/>
            <a:ext cx="5596377" cy="2308324"/>
          </a:xfrm>
          <a:prstGeom prst="rect">
            <a:avLst/>
          </a:prstGeom>
          <a:noFill/>
        </p:spPr>
        <p:txBody>
          <a:bodyPr wrap="square" rtlCol="0">
            <a:spAutoFit/>
          </a:bodyPr>
          <a:lstStyle/>
          <a:p>
            <a:r>
              <a:rPr lang="en-US" sz="2400" dirty="0"/>
              <a:t>The Franciscan monastery is</a:t>
            </a:r>
            <a:r>
              <a:rPr lang="hr-HR" sz="2400" dirty="0"/>
              <a:t> </a:t>
            </a:r>
            <a:r>
              <a:rPr lang="hr-HR" sz="2400" dirty="0" err="1"/>
              <a:t>the</a:t>
            </a:r>
            <a:r>
              <a:rPr lang="hr-HR" sz="2400" dirty="0"/>
              <a:t> </a:t>
            </a:r>
            <a:r>
              <a:rPr lang="hr-HR" sz="2400" dirty="0" err="1"/>
              <a:t>first</a:t>
            </a:r>
            <a:r>
              <a:rPr lang="hr-HR" sz="2400" dirty="0"/>
              <a:t> </a:t>
            </a:r>
            <a:r>
              <a:rPr lang="hr-HR" sz="2400" dirty="0" err="1"/>
              <a:t>pharmacy</a:t>
            </a:r>
            <a:r>
              <a:rPr lang="hr-HR" sz="2400" dirty="0"/>
              <a:t> </a:t>
            </a:r>
            <a:r>
              <a:rPr lang="hr-HR" sz="2400" dirty="0" err="1"/>
              <a:t>in</a:t>
            </a:r>
            <a:r>
              <a:rPr lang="hr-HR" sz="2400" dirty="0"/>
              <a:t> Europe </a:t>
            </a:r>
            <a:r>
              <a:rPr lang="hr-HR" sz="2400" dirty="0" err="1"/>
              <a:t>that</a:t>
            </a:r>
            <a:r>
              <a:rPr lang="hr-HR" sz="2400" dirty="0"/>
              <a:t> </a:t>
            </a:r>
            <a:r>
              <a:rPr lang="hr-HR" sz="2400" dirty="0" err="1"/>
              <a:t>also</a:t>
            </a:r>
            <a:r>
              <a:rPr lang="hr-HR" sz="2400" dirty="0"/>
              <a:t> </a:t>
            </a:r>
            <a:r>
              <a:rPr lang="en-US" sz="2400" dirty="0"/>
              <a:t>surrounds </a:t>
            </a:r>
            <a:r>
              <a:rPr lang="hr-HR" sz="2400" dirty="0"/>
              <a:t>D</a:t>
            </a:r>
            <a:r>
              <a:rPr lang="en-US" sz="2400" dirty="0" err="1"/>
              <a:t>ubrovnik's</a:t>
            </a:r>
            <a:r>
              <a:rPr lang="en-US" sz="2400" dirty="0"/>
              <a:t> oldest garden</a:t>
            </a:r>
            <a:r>
              <a:rPr lang="hr-HR" sz="2400" dirty="0"/>
              <a:t>. </a:t>
            </a:r>
            <a:r>
              <a:rPr lang="hr-HR" sz="2400" dirty="0" err="1"/>
              <a:t>It</a:t>
            </a:r>
            <a:r>
              <a:rPr lang="hr-HR" sz="2400" dirty="0"/>
              <a:t> </a:t>
            </a:r>
            <a:r>
              <a:rPr lang="hr-HR" sz="2400" dirty="0" err="1"/>
              <a:t>is</a:t>
            </a:r>
            <a:r>
              <a:rPr lang="hr-HR" sz="2400" dirty="0"/>
              <a:t> </a:t>
            </a:r>
            <a:r>
              <a:rPr lang="hr-HR" sz="2400" dirty="0" err="1"/>
              <a:t>famous</a:t>
            </a:r>
            <a:r>
              <a:rPr lang="hr-HR" sz="2400" dirty="0"/>
              <a:t> for </a:t>
            </a:r>
            <a:r>
              <a:rPr lang="hr-HR" sz="2400" dirty="0" err="1"/>
              <a:t>its</a:t>
            </a:r>
            <a:r>
              <a:rPr lang="hr-HR" sz="2400" dirty="0"/>
              <a:t> </a:t>
            </a:r>
            <a:r>
              <a:rPr lang="hr-HR" sz="2400" dirty="0" err="1"/>
              <a:t>amazing</a:t>
            </a:r>
            <a:r>
              <a:rPr lang="hr-HR" sz="2400" dirty="0"/>
              <a:t> art </a:t>
            </a:r>
            <a:r>
              <a:rPr lang="hr-HR" sz="2400" dirty="0" err="1"/>
              <a:t>museum</a:t>
            </a:r>
            <a:r>
              <a:rPr lang="hr-HR" sz="2400" dirty="0"/>
              <a:t> </a:t>
            </a:r>
            <a:r>
              <a:rPr lang="hr-HR" sz="2400" dirty="0" err="1"/>
              <a:t>and</a:t>
            </a:r>
            <a:r>
              <a:rPr lang="hr-HR" sz="2400" dirty="0"/>
              <a:t> </a:t>
            </a:r>
            <a:r>
              <a:rPr lang="hr-HR" sz="2400" dirty="0" err="1"/>
              <a:t>Gothic</a:t>
            </a:r>
            <a:r>
              <a:rPr lang="hr-HR" sz="2400" dirty="0"/>
              <a:t> </a:t>
            </a:r>
            <a:r>
              <a:rPr lang="hr-HR" sz="2400" dirty="0" err="1"/>
              <a:t>arhitecture</a:t>
            </a:r>
            <a:r>
              <a:rPr lang="hr-HR" sz="2400" dirty="0"/>
              <a:t>.</a:t>
            </a:r>
            <a:r>
              <a:rPr lang="en-US" sz="2400" dirty="0"/>
              <a:t>
</a:t>
            </a:r>
          </a:p>
        </p:txBody>
      </p:sp>
      <p:pic>
        <p:nvPicPr>
          <p:cNvPr id="22" name="Picture 21">
            <a:extLst>
              <a:ext uri="{FF2B5EF4-FFF2-40B4-BE49-F238E27FC236}">
                <a16:creationId xmlns:a16="http://schemas.microsoft.com/office/drawing/2014/main" id="{2D70CFF3-3E0B-4AA8-9C81-A438ED430569}"/>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9002"/>
                    </a14:imgEffect>
                    <a14:imgEffect>
                      <a14:brightnessContrast bright="-27000" contrast="23000"/>
                    </a14:imgEffect>
                  </a14:imgLayer>
                </a14:imgProps>
              </a:ext>
              <a:ext uri="{28A0092B-C50C-407E-A947-70E740481C1C}">
                <a14:useLocalDpi xmlns:a14="http://schemas.microsoft.com/office/drawing/2010/main" val="0"/>
              </a:ext>
            </a:extLst>
          </a:blip>
          <a:stretch>
            <a:fillRect/>
          </a:stretch>
        </p:blipFill>
        <p:spPr>
          <a:xfrm>
            <a:off x="454724" y="4511250"/>
            <a:ext cx="5918836" cy="1908215"/>
          </a:xfrm>
          <a:prstGeom prst="rect">
            <a:avLst/>
          </a:prstGeom>
          <a:ln>
            <a:noFill/>
          </a:ln>
          <a:effectLst>
            <a:softEdge rad="112500"/>
          </a:effectLst>
        </p:spPr>
      </p:pic>
      <p:sp>
        <p:nvSpPr>
          <p:cNvPr id="24" name="TextBox 23">
            <a:extLst>
              <a:ext uri="{FF2B5EF4-FFF2-40B4-BE49-F238E27FC236}">
                <a16:creationId xmlns:a16="http://schemas.microsoft.com/office/drawing/2014/main" id="{754718F3-EAD8-40D6-8CBC-76F4307794AB}"/>
              </a:ext>
            </a:extLst>
          </p:cNvPr>
          <p:cNvSpPr txBox="1"/>
          <p:nvPr/>
        </p:nvSpPr>
        <p:spPr>
          <a:xfrm>
            <a:off x="549939" y="4737050"/>
            <a:ext cx="5546060" cy="1569660"/>
          </a:xfrm>
          <a:prstGeom prst="rect">
            <a:avLst/>
          </a:prstGeom>
          <a:noFill/>
        </p:spPr>
        <p:txBody>
          <a:bodyPr wrap="square" rtlCol="0">
            <a:spAutoFit/>
          </a:bodyPr>
          <a:lstStyle/>
          <a:p>
            <a:pPr algn="ctr"/>
            <a:r>
              <a:rPr lang="en-US" sz="4800" b="1" dirty="0">
                <a:effectLst/>
                <a:latin typeface="Segoe UI Web (West European)"/>
              </a:rPr>
              <a:t>CHURCH OF ST. BLAISE</a:t>
            </a:r>
          </a:p>
        </p:txBody>
      </p:sp>
      <p:sp>
        <p:nvSpPr>
          <p:cNvPr id="25" name="TextBox 24">
            <a:extLst>
              <a:ext uri="{FF2B5EF4-FFF2-40B4-BE49-F238E27FC236}">
                <a16:creationId xmlns:a16="http://schemas.microsoft.com/office/drawing/2014/main" id="{36DB2385-F68D-43BE-99B7-B95968C88647}"/>
              </a:ext>
            </a:extLst>
          </p:cNvPr>
          <p:cNvSpPr txBox="1"/>
          <p:nvPr/>
        </p:nvSpPr>
        <p:spPr>
          <a:xfrm>
            <a:off x="6373251" y="4631072"/>
            <a:ext cx="5221941" cy="1846659"/>
          </a:xfrm>
          <a:prstGeom prst="rect">
            <a:avLst/>
          </a:prstGeom>
          <a:noFill/>
        </p:spPr>
        <p:txBody>
          <a:bodyPr wrap="square" rtlCol="0">
            <a:spAutoFit/>
          </a:bodyPr>
          <a:lstStyle/>
          <a:p>
            <a:r>
              <a:rPr lang="hr-HR" sz="2400" dirty="0" err="1"/>
              <a:t>There</a:t>
            </a:r>
            <a:r>
              <a:rPr lang="hr-HR" sz="2400" dirty="0"/>
              <a:t> </a:t>
            </a:r>
            <a:r>
              <a:rPr lang="hr-HR" sz="2400" dirty="0" smtClean="0"/>
              <a:t>are </a:t>
            </a:r>
            <a:r>
              <a:rPr lang="hr-HR" sz="2400" dirty="0" err="1"/>
              <a:t>many</a:t>
            </a:r>
            <a:r>
              <a:rPr lang="hr-HR" sz="2400" dirty="0"/>
              <a:t> </a:t>
            </a:r>
            <a:r>
              <a:rPr lang="hr-HR" sz="2400" dirty="0" err="1"/>
              <a:t>beautiful</a:t>
            </a:r>
            <a:r>
              <a:rPr lang="hr-HR" sz="2400" dirty="0"/>
              <a:t> </a:t>
            </a:r>
            <a:r>
              <a:rPr lang="hr-HR" sz="2400" dirty="0" err="1"/>
              <a:t>churches</a:t>
            </a:r>
            <a:r>
              <a:rPr lang="hr-HR" sz="2400" dirty="0"/>
              <a:t> </a:t>
            </a:r>
            <a:r>
              <a:rPr lang="hr-HR" sz="2400" dirty="0" err="1"/>
              <a:t>in</a:t>
            </a:r>
            <a:r>
              <a:rPr lang="hr-HR" sz="2400" dirty="0"/>
              <a:t> Dubrovnik </a:t>
            </a:r>
            <a:r>
              <a:rPr lang="hr-HR" sz="2400" dirty="0" err="1"/>
              <a:t>including</a:t>
            </a:r>
            <a:r>
              <a:rPr lang="hr-HR" sz="2400" dirty="0"/>
              <a:t> </a:t>
            </a:r>
            <a:r>
              <a:rPr lang="hr-HR" sz="2400" dirty="0" err="1"/>
              <a:t>that</a:t>
            </a:r>
            <a:r>
              <a:rPr lang="hr-HR" sz="2400" dirty="0"/>
              <a:t> </a:t>
            </a:r>
            <a:r>
              <a:rPr lang="hr-HR" sz="2400" dirty="0" err="1"/>
              <a:t>of</a:t>
            </a:r>
            <a:r>
              <a:rPr lang="hr-HR" sz="2400" dirty="0"/>
              <a:t> </a:t>
            </a:r>
            <a:r>
              <a:rPr lang="hr-HR" sz="2400" dirty="0" err="1"/>
              <a:t>the</a:t>
            </a:r>
            <a:r>
              <a:rPr lang="hr-HR" sz="2400" dirty="0"/>
              <a:t> patron Saint </a:t>
            </a:r>
            <a:r>
              <a:rPr lang="hr-HR" sz="2400" dirty="0" err="1"/>
              <a:t>Blaise</a:t>
            </a:r>
            <a:r>
              <a:rPr lang="hr-HR" sz="2400" dirty="0"/>
              <a:t>.</a:t>
            </a:r>
            <a:r>
              <a:rPr lang="en-US" sz="2400" dirty="0">
                <a:effectLst/>
              </a:rPr>
              <a:t> </a:t>
            </a:r>
            <a:r>
              <a:rPr lang="hr-HR" sz="2400" dirty="0">
                <a:effectLst/>
              </a:rPr>
              <a:t>T</a:t>
            </a:r>
            <a:r>
              <a:rPr lang="en-US" sz="2400" dirty="0">
                <a:effectLst/>
              </a:rPr>
              <a:t>he church </a:t>
            </a:r>
            <a:r>
              <a:rPr lang="hr-HR" sz="2400" dirty="0" err="1" smtClean="0">
                <a:effectLst/>
              </a:rPr>
              <a:t>wa</a:t>
            </a:r>
            <a:r>
              <a:rPr lang="en-US" sz="2400" dirty="0" smtClean="0">
                <a:effectLst/>
              </a:rPr>
              <a:t>s </a:t>
            </a:r>
            <a:r>
              <a:rPr lang="en-US" sz="2400" dirty="0">
                <a:effectLst/>
              </a:rPr>
              <a:t>built </a:t>
            </a:r>
            <a:r>
              <a:rPr lang="hr-HR" sz="2400" dirty="0" err="1">
                <a:effectLst/>
              </a:rPr>
              <a:t>in</a:t>
            </a:r>
            <a:r>
              <a:rPr lang="hr-HR" sz="2400" dirty="0">
                <a:effectLst/>
              </a:rPr>
              <a:t> </a:t>
            </a:r>
            <a:r>
              <a:rPr lang="hr-HR" sz="2400" dirty="0"/>
              <a:t>B</a:t>
            </a:r>
            <a:r>
              <a:rPr lang="en-US" sz="2400" dirty="0" err="1">
                <a:effectLst/>
              </a:rPr>
              <a:t>aroque</a:t>
            </a:r>
            <a:r>
              <a:rPr lang="en-US" sz="2400" dirty="0">
                <a:effectLst/>
              </a:rPr>
              <a:t> style</a:t>
            </a:r>
            <a:r>
              <a:rPr lang="hr-HR" sz="2400" dirty="0">
                <a:effectLst/>
              </a:rPr>
              <a:t>.</a:t>
            </a:r>
            <a:endParaRPr lang="en-US" sz="2400" dirty="0">
              <a:effectLst/>
            </a:endParaRPr>
          </a:p>
          <a:p>
            <a:endParaRPr lang="en-US" dirty="0"/>
          </a:p>
        </p:txBody>
      </p:sp>
    </p:spTree>
    <p:extLst>
      <p:ext uri="{BB962C8B-B14F-4D97-AF65-F5344CB8AC3E}">
        <p14:creationId xmlns:p14="http://schemas.microsoft.com/office/powerpoint/2010/main" val="169332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2000"/>
                                        <p:tgtEl>
                                          <p:spTgt spid="20"/>
                                        </p:tgtEl>
                                      </p:cBhvr>
                                    </p:animEffect>
                                  </p:childTnLst>
                                </p:cTn>
                              </p:par>
                            </p:childTnLst>
                          </p:cTn>
                        </p:par>
                        <p:par>
                          <p:cTn id="13" fill="hold">
                            <p:stCondLst>
                              <p:cond delay="2000"/>
                            </p:stCondLst>
                            <p:childTnLst>
                              <p:par>
                                <p:cTn id="14" presetID="6" presetClass="entr" presetSubtype="16"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circle(in)">
                                      <p:cBhvr>
                                        <p:cTn id="1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croll: Horizontal 41">
            <a:extLst>
              <a:ext uri="{FF2B5EF4-FFF2-40B4-BE49-F238E27FC236}">
                <a16:creationId xmlns:a16="http://schemas.microsoft.com/office/drawing/2014/main" id="{357BF752-BCF5-4216-AC10-471D88C2E5AB}"/>
              </a:ext>
            </a:extLst>
          </p:cNvPr>
          <p:cNvSpPr/>
          <p:nvPr/>
        </p:nvSpPr>
        <p:spPr>
          <a:xfrm>
            <a:off x="3647090" y="1748373"/>
            <a:ext cx="3625039" cy="1829368"/>
          </a:xfrm>
          <a:prstGeom prst="horizontalScroll">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Tropical scene">
            <a:extLst>
              <a:ext uri="{FF2B5EF4-FFF2-40B4-BE49-F238E27FC236}">
                <a16:creationId xmlns:a16="http://schemas.microsoft.com/office/drawing/2014/main" id="{40F05ACE-9F71-441A-9CFC-8ACA55C80C7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209899" y="5756941"/>
            <a:ext cx="770585" cy="833729"/>
          </a:xfrm>
          <a:prstGeom prst="rect">
            <a:avLst/>
          </a:prstGeom>
        </p:spPr>
      </p:pic>
      <p:sp>
        <p:nvSpPr>
          <p:cNvPr id="4" name="TextBox 3">
            <a:extLst>
              <a:ext uri="{FF2B5EF4-FFF2-40B4-BE49-F238E27FC236}">
                <a16:creationId xmlns:a16="http://schemas.microsoft.com/office/drawing/2014/main" id="{A04CF37B-2D2D-4C98-AF0B-6894A41374F4}"/>
              </a:ext>
            </a:extLst>
          </p:cNvPr>
          <p:cNvSpPr txBox="1"/>
          <p:nvPr/>
        </p:nvSpPr>
        <p:spPr>
          <a:xfrm>
            <a:off x="4178658" y="2106026"/>
            <a:ext cx="3161776" cy="1200329"/>
          </a:xfrm>
          <a:prstGeom prst="rect">
            <a:avLst/>
          </a:prstGeom>
          <a:noFill/>
        </p:spPr>
        <p:txBody>
          <a:bodyPr wrap="square" rtlCol="0">
            <a:spAutoFit/>
          </a:bodyPr>
          <a:lstStyle/>
          <a:p>
            <a:r>
              <a:rPr lang="hr-HR" sz="7200" i="1" dirty="0">
                <a:latin typeface="Algerian" panose="04020705040A02060702" pitchFamily="82" charset="0"/>
              </a:rPr>
              <a:t>STON</a:t>
            </a:r>
            <a:endParaRPr lang="en-US" sz="7200" i="1" dirty="0">
              <a:latin typeface="Algerian" panose="04020705040A02060702" pitchFamily="82" charset="0"/>
            </a:endParaRPr>
          </a:p>
        </p:txBody>
      </p:sp>
      <p:pic>
        <p:nvPicPr>
          <p:cNvPr id="15" name="Picture 14">
            <a:extLst>
              <a:ext uri="{FF2B5EF4-FFF2-40B4-BE49-F238E27FC236}">
                <a16:creationId xmlns:a16="http://schemas.microsoft.com/office/drawing/2014/main" id="{89E70AC7-D6F6-4502-84DC-D602E1BD30B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colorTemperature colorTemp="115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10107724" y="5036710"/>
            <a:ext cx="465385" cy="4114808"/>
          </a:xfrm>
          <a:prstGeom prst="rect">
            <a:avLst/>
          </a:prstGeom>
        </p:spPr>
      </p:pic>
      <p:pic>
        <p:nvPicPr>
          <p:cNvPr id="18" name="Picture 17">
            <a:extLst>
              <a:ext uri="{FF2B5EF4-FFF2-40B4-BE49-F238E27FC236}">
                <a16:creationId xmlns:a16="http://schemas.microsoft.com/office/drawing/2014/main" id="{C62CEA55-7B8B-4D84-A508-9E570A40E9A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tretch>
            <a:fillRect/>
          </a:stretch>
        </p:blipFill>
        <p:spPr>
          <a:xfrm rot="13275297">
            <a:off x="10117313" y="3963339"/>
            <a:ext cx="1720880" cy="1720432"/>
          </a:xfrm>
          <a:prstGeom prst="rect">
            <a:avLst/>
          </a:prstGeom>
        </p:spPr>
      </p:pic>
      <p:pic>
        <p:nvPicPr>
          <p:cNvPr id="20" name="Picture 19">
            <a:extLst>
              <a:ext uri="{FF2B5EF4-FFF2-40B4-BE49-F238E27FC236}">
                <a16:creationId xmlns:a16="http://schemas.microsoft.com/office/drawing/2014/main" id="{39F782FD-3775-44C7-AA4E-D5E9A776E385}"/>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rcRect l="59980" t="96305"/>
          <a:stretch/>
        </p:blipFill>
        <p:spPr>
          <a:xfrm>
            <a:off x="10573109" y="6702840"/>
            <a:ext cx="1265328" cy="45719"/>
          </a:xfrm>
          <a:prstGeom prst="rect">
            <a:avLst/>
          </a:prstGeom>
        </p:spPr>
      </p:pic>
      <p:pic>
        <p:nvPicPr>
          <p:cNvPr id="26" name="Picture 25">
            <a:extLst>
              <a:ext uri="{FF2B5EF4-FFF2-40B4-BE49-F238E27FC236}">
                <a16:creationId xmlns:a16="http://schemas.microsoft.com/office/drawing/2014/main" id="{66B32439-BC0E-4A42-90A0-5EB6A17B974A}"/>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tretch>
            <a:fillRect/>
          </a:stretch>
        </p:blipFill>
        <p:spPr>
          <a:xfrm>
            <a:off x="-314382" y="-70720"/>
            <a:ext cx="2737017" cy="205222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9" name="TextBox 28">
            <a:extLst>
              <a:ext uri="{FF2B5EF4-FFF2-40B4-BE49-F238E27FC236}">
                <a16:creationId xmlns:a16="http://schemas.microsoft.com/office/drawing/2014/main" id="{604DE9AE-8ECE-46DB-A1E9-703E04ED395D}"/>
              </a:ext>
            </a:extLst>
          </p:cNvPr>
          <p:cNvSpPr txBox="1"/>
          <p:nvPr/>
        </p:nvSpPr>
        <p:spPr>
          <a:xfrm>
            <a:off x="2870906" y="146910"/>
            <a:ext cx="3464930" cy="1477328"/>
          </a:xfrm>
          <a:prstGeom prst="rect">
            <a:avLst/>
          </a:prstGeom>
          <a:noFill/>
        </p:spPr>
        <p:txBody>
          <a:bodyPr wrap="square" rtlCol="0">
            <a:spAutoFit/>
          </a:bodyPr>
          <a:lstStyle/>
          <a:p>
            <a:r>
              <a:rPr lang="en-US" sz="2400" dirty="0" err="1">
                <a:effectLst/>
                <a:latin typeface="+mj-lt"/>
              </a:rPr>
              <a:t>Ston</a:t>
            </a:r>
            <a:r>
              <a:rPr lang="en-US" sz="2400" dirty="0">
                <a:effectLst/>
                <a:latin typeface="+mj-lt"/>
              </a:rPr>
              <a:t> is a settlement near Dubrovnik located on the </a:t>
            </a:r>
            <a:r>
              <a:rPr lang="hr-HR" sz="2400" dirty="0" err="1" smtClean="0">
                <a:latin typeface="+mj-lt"/>
              </a:rPr>
              <a:t>peninsula</a:t>
            </a:r>
            <a:r>
              <a:rPr lang="hr-HR" sz="2400" dirty="0" smtClean="0">
                <a:latin typeface="+mj-lt"/>
              </a:rPr>
              <a:t> </a:t>
            </a:r>
            <a:r>
              <a:rPr lang="en-US" sz="2400" dirty="0" smtClean="0">
                <a:effectLst/>
                <a:latin typeface="+mj-lt"/>
              </a:rPr>
              <a:t>of </a:t>
            </a:r>
            <a:r>
              <a:rPr lang="en-US" sz="2400" dirty="0" err="1">
                <a:effectLst/>
                <a:latin typeface="+mj-lt"/>
              </a:rPr>
              <a:t>Pelje</a:t>
            </a:r>
            <a:r>
              <a:rPr lang="hr-HR" sz="2400" dirty="0" err="1">
                <a:effectLst/>
                <a:latin typeface="+mj-lt"/>
              </a:rPr>
              <a:t>ša</a:t>
            </a:r>
            <a:r>
              <a:rPr lang="en-US" sz="2400" dirty="0">
                <a:effectLst/>
                <a:latin typeface="+mj-lt"/>
              </a:rPr>
              <a:t>c.</a:t>
            </a:r>
          </a:p>
          <a:p>
            <a:endParaRPr lang="en-US" dirty="0"/>
          </a:p>
        </p:txBody>
      </p:sp>
      <p:sp>
        <p:nvSpPr>
          <p:cNvPr id="30" name="TextBox 29">
            <a:extLst>
              <a:ext uri="{FF2B5EF4-FFF2-40B4-BE49-F238E27FC236}">
                <a16:creationId xmlns:a16="http://schemas.microsoft.com/office/drawing/2014/main" id="{6045CC2E-1484-432D-A740-203A0300E591}"/>
              </a:ext>
            </a:extLst>
          </p:cNvPr>
          <p:cNvSpPr txBox="1"/>
          <p:nvPr/>
        </p:nvSpPr>
        <p:spPr>
          <a:xfrm>
            <a:off x="136853" y="3619115"/>
            <a:ext cx="6607387" cy="1938992"/>
          </a:xfrm>
          <a:prstGeom prst="rect">
            <a:avLst/>
          </a:prstGeom>
          <a:noFill/>
        </p:spPr>
        <p:txBody>
          <a:bodyPr wrap="square" rtlCol="0">
            <a:spAutoFit/>
          </a:bodyPr>
          <a:lstStyle/>
          <a:p>
            <a:r>
              <a:rPr lang="en-US" sz="2400" dirty="0"/>
              <a:t>The walls of </a:t>
            </a:r>
            <a:r>
              <a:rPr lang="en-US" sz="2400" dirty="0" err="1"/>
              <a:t>Ston</a:t>
            </a:r>
            <a:r>
              <a:rPr lang="en-US" sz="2400" dirty="0"/>
              <a:t> </a:t>
            </a:r>
            <a:r>
              <a:rPr lang="hr-HR" sz="2400" dirty="0"/>
              <a:t>,</a:t>
            </a:r>
            <a:r>
              <a:rPr lang="en-US" sz="2400" dirty="0"/>
              <a:t>with their length of 5.5 km</a:t>
            </a:r>
            <a:r>
              <a:rPr lang="hr-HR" sz="2400" dirty="0"/>
              <a:t>,</a:t>
            </a:r>
            <a:r>
              <a:rPr lang="en-US" sz="2400" dirty="0"/>
              <a:t> play the role of the second longest walls in the world. They were made for the </a:t>
            </a:r>
            <a:r>
              <a:rPr lang="en-US" sz="2400" dirty="0" err="1" smtClean="0"/>
              <a:t>defen</a:t>
            </a:r>
            <a:r>
              <a:rPr lang="hr-HR" sz="2400" dirty="0" err="1" smtClean="0"/>
              <a:t>ce</a:t>
            </a:r>
            <a:r>
              <a:rPr lang="en-US" sz="2400" dirty="0" smtClean="0"/>
              <a:t> </a:t>
            </a:r>
            <a:r>
              <a:rPr lang="en-US" sz="2400" dirty="0"/>
              <a:t>of </a:t>
            </a:r>
            <a:r>
              <a:rPr lang="en-US" sz="2400" dirty="0" err="1"/>
              <a:t>Ston</a:t>
            </a:r>
            <a:r>
              <a:rPr lang="en-US" sz="2400" dirty="0"/>
              <a:t> in the 14th century.
</a:t>
            </a:r>
          </a:p>
        </p:txBody>
      </p:sp>
      <p:pic>
        <p:nvPicPr>
          <p:cNvPr id="32" name="Picture 31">
            <a:extLst>
              <a:ext uri="{FF2B5EF4-FFF2-40B4-BE49-F238E27FC236}">
                <a16:creationId xmlns:a16="http://schemas.microsoft.com/office/drawing/2014/main" id="{A22950EC-E314-4498-B4D5-53A9084718A8}"/>
              </a:ext>
            </a:extLst>
          </p:cNvPr>
          <p:cNvPicPr>
            <a:picLocks noChangeAspect="1"/>
          </p:cNvPicPr>
          <p:nvPr/>
        </p:nvPicPr>
        <p:blipFill rotWithShape="1">
          <a:blip r:embed="rId13" cstate="print">
            <a:extLst>
              <a:ext uri="{28A0092B-C50C-407E-A947-70E740481C1C}">
                <a14:useLocalDpi xmlns:a14="http://schemas.microsoft.com/office/drawing/2010/main" val="0"/>
              </a:ext>
              <a:ext uri="{837473B0-CC2E-450A-ABE3-18F120FF3D39}">
                <a1611:picAttrSrcUrl xmlns:a1611="http://schemas.microsoft.com/office/drawing/2016/11/main" xmlns="" r:id="rId14"/>
              </a:ext>
            </a:extLst>
          </a:blip>
          <a:srcRect t="38883"/>
          <a:stretch/>
        </p:blipFill>
        <p:spPr>
          <a:xfrm rot="10800000" flipH="1" flipV="1">
            <a:off x="-114848" y="5109627"/>
            <a:ext cx="8227597" cy="1873722"/>
          </a:xfrm>
          <a:prstGeom prst="rect">
            <a:avLst/>
          </a:prstGeom>
          <a:ln>
            <a:noFill/>
          </a:ln>
          <a:effectLst>
            <a:softEdge rad="112500"/>
          </a:effectLst>
        </p:spPr>
      </p:pic>
      <p:pic>
        <p:nvPicPr>
          <p:cNvPr id="35" name="Picture 34">
            <a:extLst>
              <a:ext uri="{FF2B5EF4-FFF2-40B4-BE49-F238E27FC236}">
                <a16:creationId xmlns:a16="http://schemas.microsoft.com/office/drawing/2014/main" id="{AA3AB489-2DD6-4538-8294-F1B7D0B36285}"/>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sharpenSoften amount="-1000"/>
                    </a14:imgEffect>
                    <a14:imgEffect>
                      <a14:colorTemperature colorTemp="4694"/>
                    </a14:imgEffect>
                    <a14:imgEffect>
                      <a14:brightnessContrast bright="8000" contrast="8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17"/>
              </a:ext>
            </a:extLst>
          </a:blip>
          <a:srcRect t="28764"/>
          <a:stretch/>
        </p:blipFill>
        <p:spPr>
          <a:xfrm>
            <a:off x="7408739" y="11876"/>
            <a:ext cx="3889445" cy="1846659"/>
          </a:xfrm>
          <a:prstGeom prst="rect">
            <a:avLst/>
          </a:prstGeom>
          <a:ln>
            <a:noFill/>
          </a:ln>
          <a:effectLst>
            <a:outerShdw blurRad="190500" algn="tl" rotWithShape="0">
              <a:srgbClr val="000000">
                <a:alpha val="70000"/>
              </a:srgbClr>
            </a:outerShdw>
          </a:effectLst>
        </p:spPr>
      </p:pic>
      <p:sp>
        <p:nvSpPr>
          <p:cNvPr id="39" name="TextBox 38">
            <a:extLst>
              <a:ext uri="{FF2B5EF4-FFF2-40B4-BE49-F238E27FC236}">
                <a16:creationId xmlns:a16="http://schemas.microsoft.com/office/drawing/2014/main" id="{F2C825C3-AEC6-4CE4-8885-6C2E9F509848}"/>
              </a:ext>
            </a:extLst>
          </p:cNvPr>
          <p:cNvSpPr txBox="1"/>
          <p:nvPr/>
        </p:nvSpPr>
        <p:spPr>
          <a:xfrm>
            <a:off x="8688963" y="2348880"/>
            <a:ext cx="2177415" cy="369332"/>
          </a:xfrm>
          <a:prstGeom prst="rect">
            <a:avLst/>
          </a:prstGeom>
          <a:noFill/>
        </p:spPr>
        <p:txBody>
          <a:bodyPr wrap="square" rtlCol="0">
            <a:spAutoFit/>
          </a:bodyPr>
          <a:lstStyle/>
          <a:p>
            <a:endParaRPr lang="en-US" dirty="0"/>
          </a:p>
        </p:txBody>
      </p:sp>
      <p:sp>
        <p:nvSpPr>
          <p:cNvPr id="40" name="TextBox 39">
            <a:extLst>
              <a:ext uri="{FF2B5EF4-FFF2-40B4-BE49-F238E27FC236}">
                <a16:creationId xmlns:a16="http://schemas.microsoft.com/office/drawing/2014/main" id="{B6D841FF-C0D6-4582-83DF-09A9FE11833C}"/>
              </a:ext>
            </a:extLst>
          </p:cNvPr>
          <p:cNvSpPr txBox="1"/>
          <p:nvPr/>
        </p:nvSpPr>
        <p:spPr>
          <a:xfrm>
            <a:off x="7731941" y="2034512"/>
            <a:ext cx="4460059" cy="1569660"/>
          </a:xfrm>
          <a:prstGeom prst="rect">
            <a:avLst/>
          </a:prstGeom>
          <a:noFill/>
        </p:spPr>
        <p:txBody>
          <a:bodyPr wrap="square" rtlCol="0">
            <a:spAutoFit/>
          </a:bodyPr>
          <a:lstStyle/>
          <a:p>
            <a:r>
              <a:rPr lang="en-US" sz="2400" dirty="0">
                <a:latin typeface="+mj-lt"/>
              </a:rPr>
              <a:t>Saltwork in </a:t>
            </a:r>
            <a:r>
              <a:rPr lang="en-US" sz="2400" dirty="0" err="1">
                <a:latin typeface="+mj-lt"/>
              </a:rPr>
              <a:t>Ston</a:t>
            </a:r>
            <a:r>
              <a:rPr lang="hr-HR" sz="2400" dirty="0">
                <a:latin typeface="+mj-lt"/>
              </a:rPr>
              <a:t> </a:t>
            </a:r>
            <a:r>
              <a:rPr lang="hr-HR" sz="2400" dirty="0" err="1">
                <a:latin typeface="+mj-lt"/>
              </a:rPr>
              <a:t>is</a:t>
            </a:r>
            <a:r>
              <a:rPr lang="en-US" sz="2400" dirty="0">
                <a:latin typeface="+mj-lt"/>
              </a:rPr>
              <a:t> the oldest in Europe and possibly in the world. It dates back to the 14th century and is now operational.</a:t>
            </a:r>
            <a:endParaRPr lang="en-US" dirty="0">
              <a:latin typeface="+mj-lt"/>
            </a:endParaRPr>
          </a:p>
        </p:txBody>
      </p:sp>
      <p:pic>
        <p:nvPicPr>
          <p:cNvPr id="44" name="Picture 43">
            <a:extLst>
              <a:ext uri="{FF2B5EF4-FFF2-40B4-BE49-F238E27FC236}">
                <a16:creationId xmlns:a16="http://schemas.microsoft.com/office/drawing/2014/main" id="{F3403DEB-4030-42D8-A66F-40CC858CE472}"/>
              </a:ext>
            </a:extLst>
          </p:cNvPr>
          <p:cNvPicPr>
            <a:picLocks noChangeAspect="1"/>
          </p:cNvPicPr>
          <p:nvPr/>
        </p:nvPicPr>
        <p:blipFill rotWithShape="1">
          <a:blip r:embed="rId18">
            <a:extLst>
              <a:ext uri="{28A0092B-C50C-407E-A947-70E740481C1C}">
                <a14:useLocalDpi xmlns:a14="http://schemas.microsoft.com/office/drawing/2010/main" val="0"/>
              </a:ext>
              <a:ext uri="{837473B0-CC2E-450A-ABE3-18F120FF3D39}">
                <a1611:picAttrSrcUrl xmlns:a1611="http://schemas.microsoft.com/office/drawing/2016/11/main" xmlns="" r:id="rId19"/>
              </a:ext>
            </a:extLst>
          </a:blip>
          <a:srcRect b="87417"/>
          <a:stretch/>
        </p:blipFill>
        <p:spPr>
          <a:xfrm rot="5400000">
            <a:off x="9670023" y="6007386"/>
            <a:ext cx="1646359" cy="305571"/>
          </a:xfrm>
          <a:prstGeom prst="rect">
            <a:avLst/>
          </a:prstGeom>
        </p:spPr>
      </p:pic>
      <p:pic>
        <p:nvPicPr>
          <p:cNvPr id="8" name="Picture 7">
            <a:extLst>
              <a:ext uri="{FF2B5EF4-FFF2-40B4-BE49-F238E27FC236}">
                <a16:creationId xmlns:a16="http://schemas.microsoft.com/office/drawing/2014/main" id="{AF5D57A4-3E53-43DA-9865-2C6D58E42699}"/>
              </a:ext>
            </a:extLst>
          </p:cNvPr>
          <p:cNvPicPr>
            <a:picLocks noChangeAspect="1"/>
          </p:cNvPicPr>
          <p:nvPr/>
        </p:nvPicPr>
        <p:blipFill rotWithShape="1">
          <a:blip r:embed="rId20">
            <a:duotone>
              <a:schemeClr val="accent3">
                <a:shade val="45000"/>
                <a:satMod val="135000"/>
              </a:schemeClr>
              <a:prstClr val="white"/>
            </a:duotone>
            <a:extLst>
              <a:ext uri="{BEBA8EAE-BF5A-486C-A8C5-ECC9F3942E4B}">
                <a14:imgProps xmlns:a14="http://schemas.microsoft.com/office/drawing/2010/main">
                  <a14:imgLayer r:embed="rId21">
                    <a14:imgEffect>
                      <a14:colorTemperature colorTemp="8863"/>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22"/>
              </a:ext>
            </a:extLst>
          </a:blip>
          <a:srcRect t="2063" b="40662"/>
          <a:stretch/>
        </p:blipFill>
        <p:spPr>
          <a:xfrm>
            <a:off x="6744240" y="6590669"/>
            <a:ext cx="6573106" cy="576362"/>
          </a:xfrm>
          <a:prstGeom prst="rect">
            <a:avLst/>
          </a:prstGeom>
        </p:spPr>
      </p:pic>
    </p:spTree>
    <p:extLst>
      <p:ext uri="{BB962C8B-B14F-4D97-AF65-F5344CB8AC3E}">
        <p14:creationId xmlns:p14="http://schemas.microsoft.com/office/powerpoint/2010/main" val="331254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18"/>
                                        </p:tgtEl>
                                        <p:attrNameLst>
                                          <p:attrName>r</p:attrName>
                                        </p:attrNameLst>
                                      </p:cBhvr>
                                    </p:animRot>
                                    <p:animRot by="-240000">
                                      <p:cBhvr>
                                        <p:cTn id="39" dur="200" fill="hold">
                                          <p:stCondLst>
                                            <p:cond delay="200"/>
                                          </p:stCondLst>
                                        </p:cTn>
                                        <p:tgtEl>
                                          <p:spTgt spid="18"/>
                                        </p:tgtEl>
                                        <p:attrNameLst>
                                          <p:attrName>r</p:attrName>
                                        </p:attrNameLst>
                                      </p:cBhvr>
                                    </p:animRot>
                                    <p:animRot by="240000">
                                      <p:cBhvr>
                                        <p:cTn id="40" dur="200" fill="hold">
                                          <p:stCondLst>
                                            <p:cond delay="400"/>
                                          </p:stCondLst>
                                        </p:cTn>
                                        <p:tgtEl>
                                          <p:spTgt spid="18"/>
                                        </p:tgtEl>
                                        <p:attrNameLst>
                                          <p:attrName>r</p:attrName>
                                        </p:attrNameLst>
                                      </p:cBhvr>
                                    </p:animRot>
                                    <p:animRot by="-240000">
                                      <p:cBhvr>
                                        <p:cTn id="41" dur="200" fill="hold">
                                          <p:stCondLst>
                                            <p:cond delay="600"/>
                                          </p:stCondLst>
                                        </p:cTn>
                                        <p:tgtEl>
                                          <p:spTgt spid="18"/>
                                        </p:tgtEl>
                                        <p:attrNameLst>
                                          <p:attrName>r</p:attrName>
                                        </p:attrNameLst>
                                      </p:cBhvr>
                                    </p:animRot>
                                    <p:animRot by="120000">
                                      <p:cBhvr>
                                        <p:cTn id="42"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 grpId="0"/>
      <p:bldP spid="29" grpId="0"/>
      <p:bldP spid="30"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p:cNvSpPr/>
          <p:nvPr/>
        </p:nvSpPr>
        <p:spPr>
          <a:xfrm>
            <a:off x="0" y="0"/>
            <a:ext cx="12192000" cy="6858000"/>
          </a:xfrm>
          <a:prstGeom prst="rtTriangle">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Tropical scene">
            <a:extLst>
              <a:ext uri="{FF2B5EF4-FFF2-40B4-BE49-F238E27FC236}">
                <a16:creationId xmlns:a16="http://schemas.microsoft.com/office/drawing/2014/main" id="{BA0ED264-541B-4BBE-AC71-2D91E9A419E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209899" y="5756941"/>
            <a:ext cx="770585" cy="833729"/>
          </a:xfrm>
          <a:prstGeom prst="rect">
            <a:avLst/>
          </a:prstGeom>
        </p:spPr>
      </p:pic>
      <p:pic>
        <p:nvPicPr>
          <p:cNvPr id="11" name="Picture 10">
            <a:extLst>
              <a:ext uri="{FF2B5EF4-FFF2-40B4-BE49-F238E27FC236}">
                <a16:creationId xmlns:a16="http://schemas.microsoft.com/office/drawing/2014/main" id="{4145CF56-10BF-4F85-80CB-79B276F1618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6306560" y="1616833"/>
            <a:ext cx="3106391" cy="1834270"/>
          </a:xfrm>
          <a:prstGeom prst="rect">
            <a:avLst/>
          </a:prstGeom>
          <a:ln>
            <a:noFill/>
          </a:ln>
          <a:effectLst>
            <a:softEdge rad="112500"/>
          </a:effectLst>
        </p:spPr>
      </p:pic>
      <p:sp>
        <p:nvSpPr>
          <p:cNvPr id="13" name="TextBox 12">
            <a:extLst>
              <a:ext uri="{FF2B5EF4-FFF2-40B4-BE49-F238E27FC236}">
                <a16:creationId xmlns:a16="http://schemas.microsoft.com/office/drawing/2014/main" id="{9243653B-CE15-4EF5-93C2-EF5528DE24EA}"/>
              </a:ext>
            </a:extLst>
          </p:cNvPr>
          <p:cNvSpPr txBox="1"/>
          <p:nvPr/>
        </p:nvSpPr>
        <p:spPr>
          <a:xfrm>
            <a:off x="1366136" y="168449"/>
            <a:ext cx="2592963" cy="707886"/>
          </a:xfrm>
          <a:prstGeom prst="rect">
            <a:avLst/>
          </a:prstGeom>
          <a:noFill/>
        </p:spPr>
        <p:txBody>
          <a:bodyPr wrap="square" rtlCol="0">
            <a:spAutoFit/>
          </a:bodyPr>
          <a:lstStyle/>
          <a:p>
            <a:r>
              <a:rPr lang="hr-HR" sz="4000" b="1" i="1" dirty="0"/>
              <a:t>LOKRUM</a:t>
            </a:r>
            <a:endParaRPr lang="en-US" sz="4000" b="1" i="1" dirty="0"/>
          </a:p>
        </p:txBody>
      </p:sp>
      <p:sp>
        <p:nvSpPr>
          <p:cNvPr id="14" name="TextBox 13">
            <a:extLst>
              <a:ext uri="{FF2B5EF4-FFF2-40B4-BE49-F238E27FC236}">
                <a16:creationId xmlns:a16="http://schemas.microsoft.com/office/drawing/2014/main" id="{CE5E402B-D25E-4D6D-9255-48086FED9442}"/>
              </a:ext>
            </a:extLst>
          </p:cNvPr>
          <p:cNvSpPr txBox="1"/>
          <p:nvPr/>
        </p:nvSpPr>
        <p:spPr>
          <a:xfrm>
            <a:off x="8514117" y="5684320"/>
            <a:ext cx="2016749" cy="707886"/>
          </a:xfrm>
          <a:prstGeom prst="rect">
            <a:avLst/>
          </a:prstGeom>
          <a:noFill/>
        </p:spPr>
        <p:txBody>
          <a:bodyPr wrap="square" rtlCol="0">
            <a:spAutoFit/>
          </a:bodyPr>
          <a:lstStyle/>
          <a:p>
            <a:r>
              <a:rPr lang="hr-HR" sz="4000" b="1" dirty="0">
                <a:solidFill>
                  <a:schemeClr val="bg1"/>
                </a:solidFill>
              </a:rPr>
              <a:t>LOPUD</a:t>
            </a:r>
            <a:endParaRPr lang="en-US" sz="4000" b="1" dirty="0">
              <a:solidFill>
                <a:schemeClr val="bg1"/>
              </a:solidFill>
            </a:endParaRPr>
          </a:p>
        </p:txBody>
      </p:sp>
      <p:cxnSp>
        <p:nvCxnSpPr>
          <p:cNvPr id="16" name="Straight Connector 15">
            <a:extLst>
              <a:ext uri="{FF2B5EF4-FFF2-40B4-BE49-F238E27FC236}">
                <a16:creationId xmlns:a16="http://schemas.microsoft.com/office/drawing/2014/main" id="{68D7E0E2-0C0F-48DE-94CE-947A614319E1}"/>
              </a:ext>
            </a:extLst>
          </p:cNvPr>
          <p:cNvCxnSpPr/>
          <p:nvPr/>
        </p:nvCxnSpPr>
        <p:spPr>
          <a:xfrm>
            <a:off x="-32755" y="-11858"/>
            <a:ext cx="12192000" cy="6858000"/>
          </a:xfrm>
          <a:prstGeom prst="line">
            <a:avLst/>
          </a:prstGeom>
          <a:ln>
            <a:solidFill>
              <a:schemeClr val="bg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2DF6617-5727-44DB-8697-1BEE299074B7}"/>
              </a:ext>
            </a:extLst>
          </p:cNvPr>
          <p:cNvSpPr txBox="1"/>
          <p:nvPr/>
        </p:nvSpPr>
        <p:spPr>
          <a:xfrm>
            <a:off x="3959098" y="43961"/>
            <a:ext cx="4273802" cy="1938992"/>
          </a:xfrm>
          <a:prstGeom prst="rect">
            <a:avLst/>
          </a:prstGeom>
          <a:noFill/>
        </p:spPr>
        <p:txBody>
          <a:bodyPr wrap="square" rtlCol="0">
            <a:spAutoFit/>
          </a:bodyPr>
          <a:lstStyle/>
          <a:p>
            <a:pPr marL="342900" indent="-342900">
              <a:buFont typeface="Wingdings" panose="05000000000000000000" pitchFamily="2" charset="2"/>
              <a:buChar char="Ø"/>
            </a:pPr>
            <a:r>
              <a:rPr lang="en-US" sz="2000" dirty="0" err="1"/>
              <a:t>Lokrum</a:t>
            </a:r>
            <a:r>
              <a:rPr lang="en-US" sz="2000" dirty="0"/>
              <a:t> is an islet near Dubrovnik that is famous </a:t>
            </a:r>
            <a:r>
              <a:rPr lang="hr-HR" sz="2000" dirty="0"/>
              <a:t>for </a:t>
            </a:r>
            <a:r>
              <a:rPr lang="hr-HR" sz="2000" dirty="0" err="1"/>
              <a:t>good</a:t>
            </a:r>
            <a:r>
              <a:rPr lang="hr-HR" sz="2000" dirty="0"/>
              <a:t> </a:t>
            </a:r>
            <a:r>
              <a:rPr lang="hr-HR" sz="2000" dirty="0" err="1"/>
              <a:t>wine</a:t>
            </a:r>
            <a:r>
              <a:rPr lang="hr-HR" sz="2000" dirty="0"/>
              <a:t>, </a:t>
            </a:r>
            <a:r>
              <a:rPr lang="hr-HR" sz="2000" dirty="0" err="1"/>
              <a:t>its</a:t>
            </a:r>
            <a:r>
              <a:rPr lang="hr-HR" sz="2000" dirty="0"/>
              <a:t> </a:t>
            </a:r>
            <a:r>
              <a:rPr lang="hr-HR" sz="2000" dirty="0" err="1"/>
              <a:t>culture</a:t>
            </a:r>
            <a:r>
              <a:rPr lang="hr-HR" sz="2000" dirty="0"/>
              <a:t> </a:t>
            </a:r>
            <a:r>
              <a:rPr lang="hr-HR" sz="2000" dirty="0" err="1"/>
              <a:t>and</a:t>
            </a:r>
            <a:r>
              <a:rPr lang="hr-HR" sz="2000" dirty="0"/>
              <a:t> </a:t>
            </a:r>
            <a:r>
              <a:rPr lang="hr-HR" sz="2000" dirty="0" err="1"/>
              <a:t>beautiful</a:t>
            </a:r>
            <a:r>
              <a:rPr lang="hr-HR" sz="2000" dirty="0"/>
              <a:t> </a:t>
            </a:r>
            <a:r>
              <a:rPr lang="hr-HR" sz="2000" dirty="0" err="1"/>
              <a:t>gardens</a:t>
            </a:r>
            <a:r>
              <a:rPr lang="en-US" sz="2000" dirty="0"/>
              <a:t>.
</a:t>
            </a:r>
            <a:r>
              <a:rPr lang="en-US" sz="2000" dirty="0" err="1" smtClean="0"/>
              <a:t>Lokrum</a:t>
            </a:r>
            <a:r>
              <a:rPr lang="en-US" sz="2000" dirty="0" smtClean="0"/>
              <a:t> </a:t>
            </a:r>
            <a:r>
              <a:rPr lang="en-US" sz="2000" dirty="0"/>
              <a:t>is known as saying that he</a:t>
            </a:r>
            <a:r>
              <a:rPr lang="hr-HR" sz="2000" dirty="0"/>
              <a:t> </a:t>
            </a:r>
            <a:r>
              <a:rPr lang="en-US" sz="2000" dirty="0"/>
              <a:t>keeps and looks after his inseparable Dubrovnik.</a:t>
            </a:r>
          </a:p>
        </p:txBody>
      </p:sp>
      <p:sp>
        <p:nvSpPr>
          <p:cNvPr id="18" name="TextBox 17">
            <a:extLst>
              <a:ext uri="{FF2B5EF4-FFF2-40B4-BE49-F238E27FC236}">
                <a16:creationId xmlns:a16="http://schemas.microsoft.com/office/drawing/2014/main" id="{804E4070-81A4-4E39-9D20-2ACF0C66438D}"/>
              </a:ext>
            </a:extLst>
          </p:cNvPr>
          <p:cNvSpPr txBox="1"/>
          <p:nvPr/>
        </p:nvSpPr>
        <p:spPr>
          <a:xfrm>
            <a:off x="8464315" y="60727"/>
            <a:ext cx="2809044" cy="923330"/>
          </a:xfrm>
          <a:prstGeom prst="rect">
            <a:avLst/>
          </a:prstGeom>
          <a:noFill/>
        </p:spPr>
        <p:txBody>
          <a:bodyPr wrap="square" rtlCol="0">
            <a:spAutoFit/>
          </a:bodyPr>
          <a:lstStyle/>
          <a:p>
            <a:pPr marL="285750" indent="-285750">
              <a:buFont typeface="Wingdings" panose="05000000000000000000" pitchFamily="2" charset="2"/>
              <a:buChar char="Ø"/>
            </a:pPr>
            <a:r>
              <a:rPr lang="en-US" dirty="0"/>
              <a:t>There is a botanical garden on it and is famous for its peacocks</a:t>
            </a:r>
            <a:r>
              <a:rPr lang="hr-HR" dirty="0">
                <a:solidFill>
                  <a:schemeClr val="bg1"/>
                </a:solidFill>
              </a:rPr>
              <a:t>.</a:t>
            </a:r>
            <a:endParaRPr lang="en-US" dirty="0">
              <a:solidFill>
                <a:schemeClr val="bg1"/>
              </a:solidFill>
            </a:endParaRPr>
          </a:p>
        </p:txBody>
      </p:sp>
      <p:sp>
        <p:nvSpPr>
          <p:cNvPr id="19" name="TextBox 18">
            <a:extLst>
              <a:ext uri="{FF2B5EF4-FFF2-40B4-BE49-F238E27FC236}">
                <a16:creationId xmlns:a16="http://schemas.microsoft.com/office/drawing/2014/main" id="{9FBDDA97-63EE-4FF6-9E7B-93751F0E1668}"/>
              </a:ext>
            </a:extLst>
          </p:cNvPr>
          <p:cNvSpPr txBox="1"/>
          <p:nvPr/>
        </p:nvSpPr>
        <p:spPr>
          <a:xfrm>
            <a:off x="8464315" y="1333640"/>
            <a:ext cx="2809044" cy="1200329"/>
          </a:xfrm>
          <a:prstGeom prst="rect">
            <a:avLst/>
          </a:prstGeom>
          <a:noFill/>
        </p:spPr>
        <p:txBody>
          <a:bodyPr wrap="square" rtlCol="0">
            <a:spAutoFit/>
          </a:bodyPr>
          <a:lstStyle/>
          <a:p>
            <a:pPr marL="285750" indent="-285750">
              <a:buFont typeface="Wingdings" panose="05000000000000000000" pitchFamily="2" charset="2"/>
              <a:buChar char="Ø"/>
            </a:pPr>
            <a:r>
              <a:rPr lang="en-US" dirty="0"/>
              <a:t>It is a special reserve of forest </a:t>
            </a:r>
            <a:r>
              <a:rPr lang="en-US" dirty="0" err="1"/>
              <a:t>vegation</a:t>
            </a:r>
            <a:r>
              <a:rPr lang="en-US" dirty="0"/>
              <a:t> by </a:t>
            </a:r>
            <a:r>
              <a:rPr lang="en-US" dirty="0" err="1"/>
              <a:t>unesco</a:t>
            </a:r>
            <a:r>
              <a:rPr lang="en-US" dirty="0"/>
              <a:t> protection</a:t>
            </a:r>
            <a:r>
              <a:rPr lang="en-US" dirty="0">
                <a:solidFill>
                  <a:schemeClr val="bg1"/>
                </a:solidFill>
              </a:rPr>
              <a:t>
</a:t>
            </a:r>
          </a:p>
        </p:txBody>
      </p:sp>
      <p:pic>
        <p:nvPicPr>
          <p:cNvPr id="21" name="Picture 20">
            <a:extLst>
              <a:ext uri="{FF2B5EF4-FFF2-40B4-BE49-F238E27FC236}">
                <a16:creationId xmlns:a16="http://schemas.microsoft.com/office/drawing/2014/main" id="{9FFC2EAD-1F9C-4BB5-AFA8-8844E5D550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0216" y="4021602"/>
            <a:ext cx="2277170" cy="1518882"/>
          </a:xfrm>
          <a:prstGeom prst="rect">
            <a:avLst/>
          </a:prstGeom>
          <a:ln>
            <a:noFill/>
          </a:ln>
          <a:effectLst>
            <a:softEdge rad="112500"/>
          </a:effectLst>
        </p:spPr>
      </p:pic>
      <p:pic>
        <p:nvPicPr>
          <p:cNvPr id="8" name="Picture 7">
            <a:extLst>
              <a:ext uri="{FF2B5EF4-FFF2-40B4-BE49-F238E27FC236}">
                <a16:creationId xmlns:a16="http://schemas.microsoft.com/office/drawing/2014/main" id="{B527B13D-A619-47BD-98AB-F74D80BD051F}"/>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xmlns="" r:id="rId8"/>
              </a:ext>
            </a:extLst>
          </a:blip>
          <a:srcRect l="-19048" t="-5413" r="12558" b="15804"/>
          <a:stretch/>
        </p:blipFill>
        <p:spPr>
          <a:xfrm>
            <a:off x="7895391" y="2625159"/>
            <a:ext cx="3254201" cy="1938797"/>
          </a:xfrm>
          <a:prstGeom prst="rect">
            <a:avLst/>
          </a:prstGeom>
          <a:ln>
            <a:noFill/>
          </a:ln>
          <a:effectLst>
            <a:softEdge rad="112500"/>
          </a:effectLst>
        </p:spPr>
      </p:pic>
      <p:sp>
        <p:nvSpPr>
          <p:cNvPr id="22" name="TextBox 21">
            <a:extLst>
              <a:ext uri="{FF2B5EF4-FFF2-40B4-BE49-F238E27FC236}">
                <a16:creationId xmlns:a16="http://schemas.microsoft.com/office/drawing/2014/main" id="{A11ED0F2-A2E1-429D-8A78-61CCE7D27ED3}"/>
              </a:ext>
            </a:extLst>
          </p:cNvPr>
          <p:cNvSpPr txBox="1"/>
          <p:nvPr/>
        </p:nvSpPr>
        <p:spPr>
          <a:xfrm>
            <a:off x="3959099" y="4714824"/>
            <a:ext cx="4877189" cy="1631216"/>
          </a:xfrm>
          <a:prstGeom prst="rect">
            <a:avLst/>
          </a:prstGeom>
          <a:noFill/>
        </p:spPr>
        <p:txBody>
          <a:bodyPr wrap="square" rtlCol="0">
            <a:spAutoFit/>
          </a:bodyPr>
          <a:lstStyle/>
          <a:p>
            <a:pPr marL="342900" indent="-342900">
              <a:buFont typeface="Wingdings" panose="05000000000000000000" pitchFamily="2" charset="2"/>
              <a:buChar char="Ø"/>
            </a:pPr>
            <a:r>
              <a:rPr lang="hr-HR" sz="2000" dirty="0">
                <a:solidFill>
                  <a:schemeClr val="bg1"/>
                </a:solidFill>
              </a:rPr>
              <a:t>I</a:t>
            </a:r>
            <a:r>
              <a:rPr lang="en-US" sz="2000" dirty="0">
                <a:solidFill>
                  <a:schemeClr val="bg1"/>
                </a:solidFill>
              </a:rPr>
              <a:t>t is known as a small paradise on the Adriatic coast
On this islet cars are not allowed
</a:t>
            </a:r>
            <a:r>
              <a:rPr lang="en-US" sz="2000" dirty="0" err="1">
                <a:solidFill>
                  <a:schemeClr val="bg1"/>
                </a:solidFill>
              </a:rPr>
              <a:t>Lopud</a:t>
            </a:r>
            <a:r>
              <a:rPr lang="en-US" sz="2000" dirty="0">
                <a:solidFill>
                  <a:schemeClr val="bg1"/>
                </a:solidFill>
              </a:rPr>
              <a:t> is also known for its large number of </a:t>
            </a:r>
            <a:r>
              <a:rPr lang="hr-HR" sz="2000" dirty="0" err="1">
                <a:solidFill>
                  <a:schemeClr val="bg1"/>
                </a:solidFill>
              </a:rPr>
              <a:t>old</a:t>
            </a:r>
            <a:r>
              <a:rPr lang="hr-HR" sz="2000" dirty="0">
                <a:solidFill>
                  <a:schemeClr val="bg1"/>
                </a:solidFill>
              </a:rPr>
              <a:t> </a:t>
            </a:r>
            <a:r>
              <a:rPr lang="en-US" sz="2000" dirty="0">
                <a:solidFill>
                  <a:schemeClr val="bg1"/>
                </a:solidFill>
              </a:rPr>
              <a:t>chapels and churches</a:t>
            </a:r>
          </a:p>
        </p:txBody>
      </p:sp>
      <p:sp>
        <p:nvSpPr>
          <p:cNvPr id="24" name="TextBox 23">
            <a:extLst>
              <a:ext uri="{FF2B5EF4-FFF2-40B4-BE49-F238E27FC236}">
                <a16:creationId xmlns:a16="http://schemas.microsoft.com/office/drawing/2014/main" id="{07A472D6-271C-4AB9-A261-85E1448A4A12}"/>
              </a:ext>
            </a:extLst>
          </p:cNvPr>
          <p:cNvSpPr txBox="1"/>
          <p:nvPr/>
        </p:nvSpPr>
        <p:spPr>
          <a:xfrm>
            <a:off x="301434" y="5383341"/>
            <a:ext cx="3645016" cy="646331"/>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en-US" dirty="0">
                <a:solidFill>
                  <a:schemeClr val="bg1"/>
                </a:solidFill>
              </a:rPr>
              <a:t>It houses </a:t>
            </a:r>
            <a:r>
              <a:rPr lang="hr-HR" dirty="0">
                <a:solidFill>
                  <a:schemeClr val="bg1"/>
                </a:solidFill>
              </a:rPr>
              <a:t>European'</a:t>
            </a:r>
            <a:r>
              <a:rPr lang="en-US" dirty="0">
                <a:solidFill>
                  <a:schemeClr val="bg1"/>
                </a:solidFill>
              </a:rPr>
              <a:t>s tallest palm trees</a:t>
            </a:r>
          </a:p>
        </p:txBody>
      </p:sp>
      <p:sp>
        <p:nvSpPr>
          <p:cNvPr id="25" name="TextBox 24">
            <a:extLst>
              <a:ext uri="{FF2B5EF4-FFF2-40B4-BE49-F238E27FC236}">
                <a16:creationId xmlns:a16="http://schemas.microsoft.com/office/drawing/2014/main" id="{5EA61BF9-475F-4A08-AD18-2781003BF122}"/>
              </a:ext>
            </a:extLst>
          </p:cNvPr>
          <p:cNvSpPr txBox="1"/>
          <p:nvPr/>
        </p:nvSpPr>
        <p:spPr>
          <a:xfrm>
            <a:off x="192762" y="4708423"/>
            <a:ext cx="3862361" cy="646331"/>
          </a:xfrm>
          <a:prstGeom prst="rect">
            <a:avLst/>
          </a:prstGeom>
          <a:noFill/>
        </p:spPr>
        <p:txBody>
          <a:bodyPr wrap="square" rtlCol="0">
            <a:spAutoFit/>
          </a:bodyPr>
          <a:lstStyle/>
          <a:p>
            <a:pPr marL="285750" indent="-285750">
              <a:buFont typeface="Wingdings" panose="05000000000000000000" pitchFamily="2" charset="2"/>
              <a:buChar char="Ø"/>
            </a:pPr>
            <a:r>
              <a:rPr lang="en-US" sz="1800" dirty="0" err="1">
                <a:solidFill>
                  <a:schemeClr val="bg1"/>
                </a:solidFill>
              </a:rPr>
              <a:t>Lopud</a:t>
            </a:r>
            <a:r>
              <a:rPr lang="en-US" sz="1800" dirty="0">
                <a:solidFill>
                  <a:schemeClr val="bg1"/>
                </a:solidFill>
              </a:rPr>
              <a:t> is an islet known for its natural beauties and beaches.</a:t>
            </a:r>
            <a:endParaRPr lang="en-US" dirty="0">
              <a:solidFill>
                <a:schemeClr val="bg1"/>
              </a:solidFill>
            </a:endParaRPr>
          </a:p>
        </p:txBody>
      </p:sp>
      <p:pic>
        <p:nvPicPr>
          <p:cNvPr id="33" name="Picture 32">
            <a:extLst>
              <a:ext uri="{FF2B5EF4-FFF2-40B4-BE49-F238E27FC236}">
                <a16:creationId xmlns:a16="http://schemas.microsoft.com/office/drawing/2014/main" id="{B5D78080-D0EB-4494-89DB-D2B4A40E2B85}"/>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tretch>
            <a:fillRect/>
          </a:stretch>
        </p:blipFill>
        <p:spPr>
          <a:xfrm>
            <a:off x="327858" y="1861905"/>
            <a:ext cx="2809045" cy="1870380"/>
          </a:xfrm>
          <a:prstGeom prst="rect">
            <a:avLst/>
          </a:prstGeom>
          <a:ln>
            <a:noFill/>
          </a:ln>
          <a:effectLst>
            <a:softEdge rad="112500"/>
          </a:effectLst>
        </p:spPr>
      </p:pic>
      <p:pic>
        <p:nvPicPr>
          <p:cNvPr id="30" name="Picture 29">
            <a:extLst>
              <a:ext uri="{FF2B5EF4-FFF2-40B4-BE49-F238E27FC236}">
                <a16:creationId xmlns:a16="http://schemas.microsoft.com/office/drawing/2014/main" id="{8A31CC8B-ABA4-48BE-80D4-528B708A0B47}"/>
              </a:ext>
            </a:extLst>
          </p:cNvPr>
          <p:cNvPicPr>
            <a:picLocks noChangeAspect="1"/>
          </p:cNvPicPr>
          <p:nvPr/>
        </p:nvPicPr>
        <p:blipFill rotWithShape="1">
          <a:blip r:embed="rId11"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rcRect l="1687" t="8806" r="867" b="8559"/>
          <a:stretch/>
        </p:blipFill>
        <p:spPr>
          <a:xfrm>
            <a:off x="1155951" y="3451103"/>
            <a:ext cx="5150609" cy="1284618"/>
          </a:xfrm>
          <a:prstGeom prst="rect">
            <a:avLst/>
          </a:prstGeom>
          <a:ln>
            <a:noFill/>
          </a:ln>
          <a:effectLst>
            <a:softEdge rad="112500"/>
          </a:effectLst>
        </p:spPr>
      </p:pic>
      <p:pic>
        <p:nvPicPr>
          <p:cNvPr id="27" name="Picture 26">
            <a:extLst>
              <a:ext uri="{FF2B5EF4-FFF2-40B4-BE49-F238E27FC236}">
                <a16:creationId xmlns:a16="http://schemas.microsoft.com/office/drawing/2014/main" id="{1A629E35-232F-4B62-98B9-64705A252795}"/>
              </a:ext>
            </a:extLst>
          </p:cNvPr>
          <p:cNvPicPr>
            <a:picLocks noChangeAspect="1"/>
          </p:cNvPicPr>
          <p:nvPr/>
        </p:nvPicPr>
        <p:blipFill rotWithShape="1">
          <a:blip r:embed="rId13" cstate="print">
            <a:extLst>
              <a:ext uri="{28A0092B-C50C-407E-A947-70E740481C1C}">
                <a14:useLocalDpi xmlns:a14="http://schemas.microsoft.com/office/drawing/2010/main" val="0"/>
              </a:ext>
              <a:ext uri="{837473B0-CC2E-450A-ABE3-18F120FF3D39}">
                <a1611:picAttrSrcUrl xmlns:a1611="http://schemas.microsoft.com/office/drawing/2016/11/main" xmlns="" r:id="rId12"/>
              </a:ext>
            </a:extLst>
          </a:blip>
          <a:srcRect l="3749" t="7875" r="4376" b="4310"/>
          <a:stretch/>
        </p:blipFill>
        <p:spPr>
          <a:xfrm>
            <a:off x="-19305" y="1008356"/>
            <a:ext cx="1858853" cy="1284618"/>
          </a:xfrm>
          <a:prstGeom prst="rect">
            <a:avLst/>
          </a:prstGeom>
          <a:ln>
            <a:noFill/>
          </a:ln>
          <a:effectLst>
            <a:softEdge rad="112500"/>
          </a:effectLst>
        </p:spPr>
      </p:pic>
    </p:spTree>
    <p:extLst>
      <p:ext uri="{BB962C8B-B14F-4D97-AF65-F5344CB8AC3E}">
        <p14:creationId xmlns:p14="http://schemas.microsoft.com/office/powerpoint/2010/main" val="301450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anim calcmode="lin" valueType="num">
                                      <p:cBhvr>
                                        <p:cTn id="60" dur="1000" fill="hold"/>
                                        <p:tgtEl>
                                          <p:spTgt spid="25"/>
                                        </p:tgtEl>
                                        <p:attrNameLst>
                                          <p:attrName>ppt_x</p:attrName>
                                        </p:attrNameLst>
                                      </p:cBhvr>
                                      <p:tavLst>
                                        <p:tav tm="0">
                                          <p:val>
                                            <p:strVal val="#ppt_x"/>
                                          </p:val>
                                        </p:tav>
                                        <p:tav tm="100000">
                                          <p:val>
                                            <p:strVal val="#ppt_x"/>
                                          </p:val>
                                        </p:tav>
                                      </p:tavLst>
                                    </p:anim>
                                    <p:anim calcmode="lin" valueType="num">
                                      <p:cBhvr>
                                        <p:cTn id="61" dur="1000" fill="hold"/>
                                        <p:tgtEl>
                                          <p:spTgt spid="25"/>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1000"/>
                                        <p:tgtEl>
                                          <p:spTgt spid="30"/>
                                        </p:tgtEl>
                                      </p:cBhvr>
                                    </p:animEffect>
                                    <p:anim calcmode="lin" valueType="num">
                                      <p:cBhvr>
                                        <p:cTn id="65" dur="1000" fill="hold"/>
                                        <p:tgtEl>
                                          <p:spTgt spid="30"/>
                                        </p:tgtEl>
                                        <p:attrNameLst>
                                          <p:attrName>ppt_x</p:attrName>
                                        </p:attrNameLst>
                                      </p:cBhvr>
                                      <p:tavLst>
                                        <p:tav tm="0">
                                          <p:val>
                                            <p:strVal val="#ppt_x"/>
                                          </p:val>
                                        </p:tav>
                                        <p:tav tm="100000">
                                          <p:val>
                                            <p:strVal val="#ppt_x"/>
                                          </p:val>
                                        </p:tav>
                                      </p:tavLst>
                                    </p:anim>
                                    <p:anim calcmode="lin" valueType="num">
                                      <p:cBhvr>
                                        <p:cTn id="66" dur="1000" fill="hold"/>
                                        <p:tgtEl>
                                          <p:spTgt spid="3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anim calcmode="lin" valueType="num">
                                      <p:cBhvr>
                                        <p:cTn id="75" dur="1000" fill="hold"/>
                                        <p:tgtEl>
                                          <p:spTgt spid="27"/>
                                        </p:tgtEl>
                                        <p:attrNameLst>
                                          <p:attrName>ppt_x</p:attrName>
                                        </p:attrNameLst>
                                      </p:cBhvr>
                                      <p:tavLst>
                                        <p:tav tm="0">
                                          <p:val>
                                            <p:strVal val="#ppt_x"/>
                                          </p:val>
                                        </p:tav>
                                        <p:tav tm="100000">
                                          <p:val>
                                            <p:strVal val="#ppt_x"/>
                                          </p:val>
                                        </p:tav>
                                      </p:tavLst>
                                    </p:anim>
                                    <p:anim calcmode="lin" valueType="num">
                                      <p:cBhvr>
                                        <p:cTn id="7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8" grpId="0"/>
      <p:bldP spid="19" grpId="0"/>
      <p:bldP spid="22"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Naslov 1">
            <a:extLst>
              <a:ext uri="{FF2B5EF4-FFF2-40B4-BE49-F238E27FC236}">
                <a16:creationId xmlns:a16="http://schemas.microsoft.com/office/drawing/2014/main" id="{1AD823C0-DBED-4557-A50F-727CD97685F0}"/>
              </a:ext>
            </a:extLst>
          </p:cNvPr>
          <p:cNvSpPr>
            <a:spLocks noGrp="1"/>
          </p:cNvSpPr>
          <p:nvPr>
            <p:ph type="ctrTitle"/>
          </p:nvPr>
        </p:nvSpPr>
        <p:spPr>
          <a:xfrm>
            <a:off x="320690" y="586156"/>
            <a:ext cx="5775310" cy="1520505"/>
          </a:xfrm>
        </p:spPr>
        <p:txBody>
          <a:bodyPr>
            <a:normAutofit/>
          </a:bodyPr>
          <a:lstStyle/>
          <a:p>
            <a:pPr algn="ctr"/>
            <a:r>
              <a:rPr lang="hr-HR" sz="8800" b="1" dirty="0"/>
              <a:t>SPLIT</a:t>
            </a:r>
          </a:p>
        </p:txBody>
      </p:sp>
    </p:spTree>
    <p:extLst>
      <p:ext uri="{BB962C8B-B14F-4D97-AF65-F5344CB8AC3E}">
        <p14:creationId xmlns:p14="http://schemas.microsoft.com/office/powerpoint/2010/main" val="246249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1181</Words>
  <Application>Microsoft Office PowerPoint</Application>
  <PresentationFormat>Široki zaslon</PresentationFormat>
  <Paragraphs>153</Paragraphs>
  <Slides>26</Slides>
  <Notes>0</Notes>
  <HiddenSlides>0</HiddenSlides>
  <MMClips>0</MMClips>
  <ScaleCrop>false</ScaleCrop>
  <HeadingPairs>
    <vt:vector size="6" baseType="variant">
      <vt:variant>
        <vt:lpstr>Korišteni fontovi</vt:lpstr>
      </vt:variant>
      <vt:variant>
        <vt:i4>15</vt:i4>
      </vt:variant>
      <vt:variant>
        <vt:lpstr>Tema</vt:lpstr>
      </vt:variant>
      <vt:variant>
        <vt:i4>1</vt:i4>
      </vt:variant>
      <vt:variant>
        <vt:lpstr>Naslovi slajdova</vt:lpstr>
      </vt:variant>
      <vt:variant>
        <vt:i4>26</vt:i4>
      </vt:variant>
    </vt:vector>
  </HeadingPairs>
  <TitlesOfParts>
    <vt:vector size="42" baseType="lpstr">
      <vt:lpstr>Malgun Gothic</vt:lpstr>
      <vt:lpstr>Algerian</vt:lpstr>
      <vt:lpstr>Arial</vt:lpstr>
      <vt:lpstr>Calibri</vt:lpstr>
      <vt:lpstr>Calibri Light</vt:lpstr>
      <vt:lpstr>Castellar</vt:lpstr>
      <vt:lpstr>Colonna MT</vt:lpstr>
      <vt:lpstr>Courier New</vt:lpstr>
      <vt:lpstr>Felix Titling</vt:lpstr>
      <vt:lpstr>Microsoft Uighur</vt:lpstr>
      <vt:lpstr>Montserrat</vt:lpstr>
      <vt:lpstr>Montserrat-Regular</vt:lpstr>
      <vt:lpstr>Segoe UI Web (West European)</vt:lpstr>
      <vt:lpstr>Times New Roman</vt:lpstr>
      <vt:lpstr>Wingdings</vt:lpstr>
      <vt:lpstr>Office Theme</vt:lpstr>
      <vt:lpstr>The Pearls of DALMATIA</vt:lpstr>
      <vt:lpstr>Dubrovnik </vt:lpstr>
      <vt:lpstr>PowerPoint prezentacija</vt:lpstr>
      <vt:lpstr>There are several theories about the founding of Dubrovnik. The first one is that the town was founded in the 7th century, and the second one is that it may have been founded before the 3rd century, as a small settlement on the islet of Laus.  It was first mentioned in 850. Dubrovnik is enclosed by walls construction began in the 13th century and ended in the 17th century. The walls served as a defense in the war, which is why they were built at high speed. </vt:lpstr>
      <vt:lpstr>PowerPoint prezentacija</vt:lpstr>
      <vt:lpstr>PowerPoint prezentacija</vt:lpstr>
      <vt:lpstr>PowerPoint prezentacija</vt:lpstr>
      <vt:lpstr>PowerPoint prezentacija</vt:lpstr>
      <vt:lpstr>SPLIT</vt:lpstr>
      <vt:lpstr>In general about Split</vt:lpstr>
      <vt:lpstr>History of Split </vt:lpstr>
      <vt:lpstr>Culture of split</vt:lpstr>
      <vt:lpstr>Šibenik</vt:lpstr>
      <vt:lpstr>General facts about Šibenik:</vt:lpstr>
      <vt:lpstr>Monuments:</vt:lpstr>
      <vt:lpstr>Festivals:</vt:lpstr>
      <vt:lpstr>Attractions:</vt:lpstr>
      <vt:lpstr> Zadar</vt:lpstr>
      <vt:lpstr>History</vt:lpstr>
      <vt:lpstr>Attractions</vt:lpstr>
      <vt:lpstr>Church of St Donat</vt:lpstr>
      <vt:lpstr>Sea Organ</vt:lpstr>
      <vt:lpstr>Greeting to the Sun</vt:lpstr>
      <vt:lpstr>Surrondings of Zadar</vt:lpstr>
      <vt:lpstr>National Parks and Nature Reserves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Šibenik and it’s surroundings</dc:title>
  <dc:creator>Mujo Mačković</dc:creator>
  <cp:lastModifiedBy>Korisnik</cp:lastModifiedBy>
  <cp:revision>16</cp:revision>
  <dcterms:created xsi:type="dcterms:W3CDTF">2022-04-13T07:45:12Z</dcterms:created>
  <dcterms:modified xsi:type="dcterms:W3CDTF">2022-05-23T12:37:01Z</dcterms:modified>
</cp:coreProperties>
</file>